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88" r:id="rId13"/>
    <p:sldId id="289" r:id="rId14"/>
    <p:sldId id="290" r:id="rId15"/>
    <p:sldId id="267" r:id="rId16"/>
    <p:sldId id="279" r:id="rId17"/>
    <p:sldId id="281" r:id="rId18"/>
    <p:sldId id="282" r:id="rId19"/>
    <p:sldId id="268" r:id="rId20"/>
    <p:sldId id="283" r:id="rId21"/>
    <p:sldId id="284" r:id="rId22"/>
    <p:sldId id="291" r:id="rId23"/>
    <p:sldId id="292" r:id="rId24"/>
    <p:sldId id="293" r:id="rId25"/>
    <p:sldId id="294" r:id="rId26"/>
    <p:sldId id="285" r:id="rId27"/>
    <p:sldId id="295" r:id="rId28"/>
    <p:sldId id="296" r:id="rId29"/>
  </p:sldIdLst>
  <p:sldSz cx="10080625" cy="567055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1"/>
    <p:restoredTop sz="94635"/>
  </p:normalViewPr>
  <p:slideViewPr>
    <p:cSldViewPr snapToGrid="0" snapToObjects="1">
      <p:cViewPr varScale="1">
        <p:scale>
          <a:sx n="130" d="100"/>
          <a:sy n="130" d="100"/>
        </p:scale>
        <p:origin x="65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82636C89-2892-A447-8B91-D30CC78FBE11}" type="datetimeFigureOut">
              <a:rPr lang="it-IT" smtClean="0"/>
              <a:t>23/05/2022</a:t>
            </a:fld>
            <a:endParaRPr lang="it-IT"/>
          </a:p>
        </p:txBody>
      </p:sp>
      <p:sp>
        <p:nvSpPr>
          <p:cNvPr id="4" name="Segnaposto immagin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11B5474B-CB9D-DB49-AA97-97F0F542CD14}" type="slidenum">
              <a:rPr lang="it-IT" smtClean="0"/>
              <a:t>‹N›</a:t>
            </a:fld>
            <a:endParaRPr lang="it-IT"/>
          </a:p>
        </p:txBody>
      </p:sp>
    </p:spTree>
    <p:extLst>
      <p:ext uri="{BB962C8B-B14F-4D97-AF65-F5344CB8AC3E}">
        <p14:creationId xmlns:p14="http://schemas.microsoft.com/office/powerpoint/2010/main" val="300511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4" name="PlaceHolder 2"/>
          <p:cNvSpPr>
            <a:spLocks noGrp="1"/>
          </p:cNvSpPr>
          <p:nvPr>
            <p:ph/>
          </p:nvPr>
        </p:nvSpPr>
        <p:spPr>
          <a:xfrm>
            <a:off x="504000" y="1326600"/>
            <a:ext cx="907164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5" name="PlaceHolder 3"/>
          <p:cNvSpPr>
            <a:spLocks noGrp="1"/>
          </p:cNvSpPr>
          <p:nvPr>
            <p:ph/>
          </p:nvPr>
        </p:nvSpPr>
        <p:spPr>
          <a:xfrm>
            <a:off x="504000" y="3044160"/>
            <a:ext cx="907164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7"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8"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9"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0" name="PlaceHolder 5"/>
          <p:cNvSpPr>
            <a:spLocks noGrp="1"/>
          </p:cNvSpPr>
          <p:nvPr>
            <p:ph/>
          </p:nvPr>
        </p:nvSpPr>
        <p:spPr>
          <a:xfrm>
            <a:off x="515268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2" name="PlaceHolder 2"/>
          <p:cNvSpPr>
            <a:spLocks noGrp="1"/>
          </p:cNvSpPr>
          <p:nvPr>
            <p:ph/>
          </p:nvPr>
        </p:nvSpPr>
        <p:spPr>
          <a:xfrm>
            <a:off x="504000" y="132660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3" name="PlaceHolder 3"/>
          <p:cNvSpPr>
            <a:spLocks noGrp="1"/>
          </p:cNvSpPr>
          <p:nvPr>
            <p:ph/>
          </p:nvPr>
        </p:nvSpPr>
        <p:spPr>
          <a:xfrm>
            <a:off x="3571200" y="132660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4" name="PlaceHolder 4"/>
          <p:cNvSpPr>
            <a:spLocks noGrp="1"/>
          </p:cNvSpPr>
          <p:nvPr>
            <p:ph/>
          </p:nvPr>
        </p:nvSpPr>
        <p:spPr>
          <a:xfrm>
            <a:off x="6638040" y="132660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5" name="PlaceHolder 5"/>
          <p:cNvSpPr>
            <a:spLocks noGrp="1"/>
          </p:cNvSpPr>
          <p:nvPr>
            <p:ph/>
          </p:nvPr>
        </p:nvSpPr>
        <p:spPr>
          <a:xfrm>
            <a:off x="504000" y="304416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6" name="PlaceHolder 6"/>
          <p:cNvSpPr>
            <a:spLocks noGrp="1"/>
          </p:cNvSpPr>
          <p:nvPr>
            <p:ph/>
          </p:nvPr>
        </p:nvSpPr>
        <p:spPr>
          <a:xfrm>
            <a:off x="3571200" y="304416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7" name="PlaceHolder 7"/>
          <p:cNvSpPr>
            <a:spLocks noGrp="1"/>
          </p:cNvSpPr>
          <p:nvPr>
            <p:ph/>
          </p:nvPr>
        </p:nvSpPr>
        <p:spPr>
          <a:xfrm>
            <a:off x="6638040" y="3044160"/>
            <a:ext cx="292068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 name="PlaceHolder 2"/>
          <p:cNvSpPr>
            <a:spLocks noGrp="1"/>
          </p:cNvSpPr>
          <p:nvPr>
            <p:ph type="subTitle"/>
          </p:nvPr>
        </p:nvSpPr>
        <p:spPr>
          <a:xfrm>
            <a:off x="504000" y="1326600"/>
            <a:ext cx="9071640" cy="328824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 name="PlaceHolder 2"/>
          <p:cNvSpPr>
            <a:spLocks noGrp="1"/>
          </p:cNvSpPr>
          <p:nvPr>
            <p:ph/>
          </p:nvPr>
        </p:nvSpPr>
        <p:spPr>
          <a:xfrm>
            <a:off x="504000" y="1326600"/>
            <a:ext cx="9071640" cy="328824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7"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0920" cy="438516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2"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3" name="PlaceHolder 3"/>
          <p:cNvSpPr>
            <a:spLocks noGrp="1"/>
          </p:cNvSpPr>
          <p:nvPr>
            <p:ph/>
          </p:nvPr>
        </p:nvSpPr>
        <p:spPr>
          <a:xfrm>
            <a:off x="515268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4" name="PlaceHolder 4"/>
          <p:cNvSpPr>
            <a:spLocks noGrp="1"/>
          </p:cNvSpPr>
          <p:nvPr>
            <p:ph/>
          </p:nvPr>
        </p:nvSpPr>
        <p:spPr>
          <a:xfrm>
            <a:off x="50400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6" name="PlaceHolder 2"/>
          <p:cNvSpPr>
            <a:spLocks noGrp="1"/>
          </p:cNvSpPr>
          <p:nvPr>
            <p:ph/>
          </p:nvPr>
        </p:nvSpPr>
        <p:spPr>
          <a:xfrm>
            <a:off x="504000" y="1326600"/>
            <a:ext cx="4426920" cy="32882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7"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8" name="PlaceHolder 4"/>
          <p:cNvSpPr>
            <a:spLocks noGrp="1"/>
          </p:cNvSpPr>
          <p:nvPr>
            <p:ph/>
          </p:nvPr>
        </p:nvSpPr>
        <p:spPr>
          <a:xfrm>
            <a:off x="5152680" y="304416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0" name="PlaceHolder 2"/>
          <p:cNvSpPr>
            <a:spLocks noGrp="1"/>
          </p:cNvSpPr>
          <p:nvPr>
            <p:ph/>
          </p:nvPr>
        </p:nvSpPr>
        <p:spPr>
          <a:xfrm>
            <a:off x="50400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1" name="PlaceHolder 3"/>
          <p:cNvSpPr>
            <a:spLocks noGrp="1"/>
          </p:cNvSpPr>
          <p:nvPr>
            <p:ph/>
          </p:nvPr>
        </p:nvSpPr>
        <p:spPr>
          <a:xfrm>
            <a:off x="5152680" y="1326600"/>
            <a:ext cx="4426920" cy="156816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2" name="PlaceHolder 4"/>
          <p:cNvSpPr>
            <a:spLocks noGrp="1"/>
          </p:cNvSpPr>
          <p:nvPr>
            <p:ph/>
          </p:nvPr>
        </p:nvSpPr>
        <p:spPr>
          <a:xfrm>
            <a:off x="504000" y="3044160"/>
            <a:ext cx="9071640" cy="1568160"/>
          </a:xfrm>
          <a:prstGeom prst="rect">
            <a:avLst/>
          </a:prstGeom>
          <a:noFill/>
          <a:ln w="0">
            <a:noFill/>
          </a:ln>
        </p:spPr>
        <p:txBody>
          <a:bodyPr lIns="0" tIns="0" rIns="0" bIns="0" anchor="t">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a:noFill/>
          <a:ln w="0">
            <a:noFill/>
          </a:ln>
        </p:spPr>
        <p:txBody>
          <a:bodyPr lIns="0" tIns="0" rIns="0" bIns="0" anchor="ctr">
            <a:noAutofit/>
          </a:bodyPr>
          <a:lstStyle/>
          <a:p>
            <a:r>
              <a:rPr lang="it-IT" sz="1800" b="0" strike="noStrike" spc="-1">
                <a:latin typeface="Arial"/>
              </a:rPr>
              <a:t>Fai clic per modificare il formato del testo del titolo</a:t>
            </a:r>
          </a:p>
        </p:txBody>
      </p:sp>
      <p:sp>
        <p:nvSpPr>
          <p:cNvPr id="3"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18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latin typeface="Arial"/>
              </a:rPr>
              <a:t>Terzo livello struttura</a:t>
            </a:r>
          </a:p>
          <a:p>
            <a:pPr marL="1728000" lvl="3" indent="-216000">
              <a:spcBef>
                <a:spcPts val="567"/>
              </a:spcBef>
              <a:buClr>
                <a:srgbClr val="000000"/>
              </a:buClr>
              <a:buSzPct val="75000"/>
              <a:buFont typeface="Symbol" charset="2"/>
              <a:buChar char=""/>
            </a:pPr>
            <a:r>
              <a:rPr lang="it-IT" sz="1800" b="0" strike="noStrike" spc="-1">
                <a:latin typeface="Arial"/>
              </a:rPr>
              <a:t>Quarto livello struttura</a:t>
            </a:r>
          </a:p>
          <a:p>
            <a:pPr marL="2160000" lvl="4" indent="-216000">
              <a:spcBef>
                <a:spcPts val="283"/>
              </a:spcBef>
              <a:buClr>
                <a:srgbClr val="000000"/>
              </a:buClr>
              <a:buSzPct val="45000"/>
              <a:buFont typeface="Wingdings" charset="2"/>
              <a:buChar char=""/>
            </a:pPr>
            <a:r>
              <a:rPr lang="it-IT" sz="1800" b="0" strike="noStrike" spc="-1">
                <a:latin typeface="Arial"/>
              </a:rPr>
              <a:t>Quinto livello struttura</a:t>
            </a:r>
          </a:p>
          <a:p>
            <a:pPr marL="2592000" lvl="5" indent="-216000">
              <a:spcBef>
                <a:spcPts val="283"/>
              </a:spcBef>
              <a:buClr>
                <a:srgbClr val="000000"/>
              </a:buClr>
              <a:buSzPct val="45000"/>
              <a:buFont typeface="Wingdings" charset="2"/>
              <a:buChar char=""/>
            </a:pPr>
            <a:r>
              <a:rPr lang="it-IT" sz="1800" b="0" strike="noStrike" spc="-1">
                <a:latin typeface="Arial"/>
              </a:rPr>
              <a:t>Sesto livello struttura</a:t>
            </a:r>
          </a:p>
          <a:p>
            <a:pPr marL="3024000" lvl="6" indent="-216000">
              <a:spcBef>
                <a:spcPts val="283"/>
              </a:spcBef>
              <a:buClr>
                <a:srgbClr val="000000"/>
              </a:buClr>
              <a:buSzPct val="45000"/>
              <a:buFont typeface="Wingdings" charset="2"/>
              <a:buChar char=""/>
            </a:pPr>
            <a:r>
              <a:rPr lang="it-IT" sz="18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4" name="CasellaDiTesto 3">
            <a:extLst>
              <a:ext uri="{FF2B5EF4-FFF2-40B4-BE49-F238E27FC236}">
                <a16:creationId xmlns:a16="http://schemas.microsoft.com/office/drawing/2014/main" id="{9BA05A93-ABB8-C638-2ECC-9785ECDC98D2}"/>
              </a:ext>
            </a:extLst>
          </p:cNvPr>
          <p:cNvSpPr txBox="1"/>
          <p:nvPr/>
        </p:nvSpPr>
        <p:spPr>
          <a:xfrm>
            <a:off x="1553580" y="2050445"/>
            <a:ext cx="6973463" cy="1569660"/>
          </a:xfrm>
          <a:prstGeom prst="rect">
            <a:avLst/>
          </a:prstGeom>
          <a:noFill/>
        </p:spPr>
        <p:txBody>
          <a:bodyPr wrap="square" rtlCol="0">
            <a:spAutoFit/>
          </a:bodyPr>
          <a:lstStyle/>
          <a:p>
            <a:pPr algn="ctr"/>
            <a:r>
              <a:rPr lang="it-IT" sz="3200" b="1" dirty="0">
                <a:solidFill>
                  <a:srgbClr val="7030A0"/>
                </a:solidFill>
                <a:effectLst>
                  <a:outerShdw blurRad="38100" dist="38100" dir="2700000" algn="tl">
                    <a:srgbClr val="000000">
                      <a:alpha val="43137"/>
                    </a:srgbClr>
                  </a:outerShdw>
                </a:effectLst>
              </a:rPr>
              <a:t>Attività operativa IREOS S.p.A.</a:t>
            </a:r>
          </a:p>
          <a:p>
            <a:pPr algn="ctr"/>
            <a:endParaRPr lang="it-IT" sz="2400" b="1" dirty="0">
              <a:solidFill>
                <a:srgbClr val="7030A0"/>
              </a:solidFill>
              <a:effectLst>
                <a:outerShdw blurRad="38100" dist="38100" dir="2700000" algn="tl">
                  <a:srgbClr val="000000">
                    <a:alpha val="43137"/>
                  </a:srgbClr>
                </a:outerShdw>
              </a:effectLst>
            </a:endParaRPr>
          </a:p>
          <a:p>
            <a:pPr algn="ctr"/>
            <a:r>
              <a:rPr lang="it-IT" sz="2000" b="1" dirty="0">
                <a:solidFill>
                  <a:srgbClr val="7030A0"/>
                </a:solidFill>
                <a:effectLst>
                  <a:outerShdw blurRad="38100" dist="38100" dir="2700000" algn="tl">
                    <a:srgbClr val="000000">
                      <a:alpha val="43137"/>
                    </a:srgbClr>
                  </a:outerShdw>
                </a:effectLst>
              </a:rPr>
              <a:t>24 maggio 2022</a:t>
            </a:r>
          </a:p>
          <a:p>
            <a:pPr algn="ctr"/>
            <a:endParaRPr lang="it-IT" sz="20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9132"/>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1216268"/>
            <a:ext cx="9071282" cy="1323439"/>
          </a:xfrm>
          <a:prstGeom prst="rect">
            <a:avLst/>
          </a:prstGeom>
        </p:spPr>
        <p:txBody>
          <a:bodyPr wrap="square">
            <a:spAutoFit/>
          </a:bodyPr>
          <a:lstStyle/>
          <a:p>
            <a:pPr lvl="0" algn="just" eaLnBrk="0" fontAlgn="base" hangingPunct="0">
              <a:spcBef>
                <a:spcPct val="0"/>
              </a:spcBef>
              <a:spcAft>
                <a:spcPct val="0"/>
              </a:spcAft>
            </a:pPr>
            <a:r>
              <a:rPr lang="it-IT" altLang="it-IT" sz="1600" dirty="0">
                <a:solidFill>
                  <a:schemeClr val="accent1">
                    <a:lumMod val="75000"/>
                  </a:schemeClr>
                </a:solidFill>
              </a:rPr>
              <a:t>Sui campioni analizzati sono state eseguite, come attività complementare a conferma del buon esito delle operazioni di lavaggio (effettuati diversi cicli di lavaggio, in ultimo anche a caldo), analisi in </a:t>
            </a:r>
            <a:r>
              <a:rPr lang="it-IT" altLang="it-IT" sz="1600" b="1" dirty="0">
                <a:solidFill>
                  <a:schemeClr val="accent1">
                    <a:lumMod val="75000"/>
                  </a:schemeClr>
                </a:solidFill>
              </a:rPr>
              <a:t>microscopia elettronica a scansione </a:t>
            </a:r>
            <a:r>
              <a:rPr lang="it-IT" altLang="it-IT" sz="1600" dirty="0">
                <a:solidFill>
                  <a:schemeClr val="accent1">
                    <a:lumMod val="75000"/>
                  </a:schemeClr>
                </a:solidFill>
              </a:rPr>
              <a:t>(acronimo S.E.M.) al fine di verificare sul campione di polimero prescelto il valore dello ione Cl- espresso in “% peso”.  Le attività sono state eseguite utilizzando microscopio </a:t>
            </a:r>
            <a:r>
              <a:rPr lang="it-IT" altLang="it-IT" sz="1600" dirty="0" err="1">
                <a:solidFill>
                  <a:schemeClr val="accent1">
                    <a:lumMod val="75000"/>
                  </a:schemeClr>
                </a:solidFill>
              </a:rPr>
              <a:t>Coxem</a:t>
            </a:r>
            <a:r>
              <a:rPr lang="it-IT" altLang="it-IT" sz="1600" dirty="0">
                <a:solidFill>
                  <a:schemeClr val="accent1">
                    <a:lumMod val="75000"/>
                  </a:schemeClr>
                </a:solidFill>
              </a:rPr>
              <a:t> EM-30 plus</a:t>
            </a:r>
          </a:p>
        </p:txBody>
      </p:sp>
      <p:pic>
        <p:nvPicPr>
          <p:cNvPr id="7" name="Immagine 1">
            <a:extLst>
              <a:ext uri="{FF2B5EF4-FFF2-40B4-BE49-F238E27FC236}">
                <a16:creationId xmlns:a16="http://schemas.microsoft.com/office/drawing/2014/main" id="{F5566AD4-DB01-B23E-3604-02B1CE90F5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918" y="2690517"/>
            <a:ext cx="1872843" cy="2329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a:extLst>
              <a:ext uri="{FF2B5EF4-FFF2-40B4-BE49-F238E27FC236}">
                <a16:creationId xmlns:a16="http://schemas.microsoft.com/office/drawing/2014/main" id="{0C0F2F92-FCEE-A985-91CF-814E99C27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986" y="2615112"/>
            <a:ext cx="3729010" cy="24805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3ED4B33A-E98E-976F-D068-A06D535E00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134" y="2615112"/>
            <a:ext cx="3729009" cy="246014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6BB22411-3852-F36E-4DE7-DD78576ABA0B}"/>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Campagne analitiche</a:t>
            </a:r>
          </a:p>
        </p:txBody>
      </p:sp>
    </p:spTree>
    <p:extLst>
      <p:ext uri="{BB962C8B-B14F-4D97-AF65-F5344CB8AC3E}">
        <p14:creationId xmlns:p14="http://schemas.microsoft.com/office/powerpoint/2010/main" val="225669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53443"/>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sp>
        <p:nvSpPr>
          <p:cNvPr id="2" name="Rettangolo 1">
            <a:extLst>
              <a:ext uri="{FF2B5EF4-FFF2-40B4-BE49-F238E27FC236}">
                <a16:creationId xmlns:a16="http://schemas.microsoft.com/office/drawing/2014/main" id="{FECE10BB-67F7-2EAF-2D49-8186607C4F09}"/>
              </a:ext>
            </a:extLst>
          </p:cNvPr>
          <p:cNvSpPr/>
          <p:nvPr/>
        </p:nvSpPr>
        <p:spPr>
          <a:xfrm>
            <a:off x="382435" y="978109"/>
            <a:ext cx="8621456" cy="3739229"/>
          </a:xfrm>
          <a:prstGeom prst="rect">
            <a:avLst/>
          </a:prstGeom>
        </p:spPr>
        <p:txBody>
          <a:bodyPr wrap="square">
            <a:spAutoFit/>
          </a:bodyPr>
          <a:lstStyle/>
          <a:p>
            <a:pPr algn="just">
              <a:lnSpc>
                <a:spcPct val="150000"/>
              </a:lnSpc>
            </a:pPr>
            <a:r>
              <a:rPr lang="it-IT" sz="1600" dirty="0">
                <a:solidFill>
                  <a:schemeClr val="accent1">
                    <a:lumMod val="75000"/>
                  </a:schemeClr>
                </a:solidFill>
              </a:rPr>
              <a:t>Studio della composizione e dimensionamento del modulo “impianto di lavaggio” a bordo imbarcazione, compresi relativi consumi, con obiettivo di verificare il lavaggio delle plastiche recuperate.</a:t>
            </a:r>
          </a:p>
          <a:p>
            <a:pPr algn="just">
              <a:lnSpc>
                <a:spcPct val="150000"/>
              </a:lnSpc>
            </a:pPr>
            <a:endParaRPr lang="it-IT" sz="1600" dirty="0">
              <a:solidFill>
                <a:schemeClr val="accent1">
                  <a:lumMod val="75000"/>
                </a:schemeClr>
              </a:solidFill>
            </a:endParaRPr>
          </a:p>
          <a:p>
            <a:pPr algn="just">
              <a:lnSpc>
                <a:spcPct val="150000"/>
              </a:lnSpc>
            </a:pPr>
            <a:r>
              <a:rPr lang="it-IT" sz="1600" b="1" dirty="0">
                <a:solidFill>
                  <a:schemeClr val="accent1">
                    <a:lumMod val="75000"/>
                  </a:schemeClr>
                </a:solidFill>
              </a:rPr>
              <a:t>Ingegneria esecutiva</a:t>
            </a:r>
          </a:p>
          <a:p>
            <a:pPr algn="just">
              <a:lnSpc>
                <a:spcPct val="150000"/>
              </a:lnSpc>
            </a:pPr>
            <a:r>
              <a:rPr lang="it-IT" sz="1600" u="sng" dirty="0">
                <a:solidFill>
                  <a:schemeClr val="accent1">
                    <a:lumMod val="75000"/>
                  </a:schemeClr>
                </a:solidFill>
              </a:rPr>
              <a:t>Le caratteristiche del modulo di lavaggio sono</a:t>
            </a:r>
            <a:r>
              <a:rPr lang="it-IT" sz="1600" dirty="0">
                <a:solidFill>
                  <a:schemeClr val="accent1">
                    <a:lumMod val="75000"/>
                  </a:schemeClr>
                </a:solidFill>
              </a:rPr>
              <a:t>:</a:t>
            </a:r>
          </a:p>
          <a:p>
            <a:pPr algn="just">
              <a:lnSpc>
                <a:spcPct val="150000"/>
              </a:lnSpc>
            </a:pPr>
            <a:r>
              <a:rPr lang="it-IT" sz="1600" dirty="0">
                <a:solidFill>
                  <a:schemeClr val="accent1">
                    <a:lumMod val="75000"/>
                  </a:schemeClr>
                </a:solidFill>
              </a:rPr>
              <a:t>- potenzialità di trattamento: 100 kg/gg di plastiche lavate con pezzatura finale 3 – 5 cm</a:t>
            </a:r>
          </a:p>
          <a:p>
            <a:pPr algn="just">
              <a:lnSpc>
                <a:spcPct val="150000"/>
              </a:lnSpc>
            </a:pPr>
            <a:r>
              <a:rPr lang="it-IT" sz="1600" dirty="0">
                <a:solidFill>
                  <a:schemeClr val="accent1">
                    <a:lumMod val="75000"/>
                  </a:schemeClr>
                </a:solidFill>
              </a:rPr>
              <a:t>- autonomia acqua dolce di lavaggio: 1 giorno</a:t>
            </a:r>
          </a:p>
          <a:p>
            <a:pPr algn="just">
              <a:lnSpc>
                <a:spcPct val="150000"/>
              </a:lnSpc>
            </a:pPr>
            <a:r>
              <a:rPr lang="it-IT" sz="1600" dirty="0">
                <a:solidFill>
                  <a:schemeClr val="accent1">
                    <a:lumMod val="75000"/>
                  </a:schemeClr>
                </a:solidFill>
              </a:rPr>
              <a:t>- autonomia energetica indipendente dall’imbarcazione ospitante</a:t>
            </a:r>
          </a:p>
          <a:p>
            <a:pPr algn="just">
              <a:lnSpc>
                <a:spcPct val="150000"/>
              </a:lnSpc>
            </a:pPr>
            <a:r>
              <a:rPr lang="it-IT" sz="1600" dirty="0">
                <a:solidFill>
                  <a:schemeClr val="accent1">
                    <a:lumMod val="75000"/>
                  </a:schemeClr>
                </a:solidFill>
              </a:rPr>
              <a:t>- temperatura dell’acqua di lavaggio: 60 °C circa</a:t>
            </a:r>
          </a:p>
        </p:txBody>
      </p:sp>
    </p:spTree>
    <p:extLst>
      <p:ext uri="{BB962C8B-B14F-4D97-AF65-F5344CB8AC3E}">
        <p14:creationId xmlns:p14="http://schemas.microsoft.com/office/powerpoint/2010/main" val="195474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1216268"/>
            <a:ext cx="8886927" cy="1200329"/>
          </a:xfrm>
          <a:prstGeom prst="rect">
            <a:avLst/>
          </a:prstGeom>
        </p:spPr>
        <p:txBody>
          <a:bodyPr wrap="square">
            <a:spAutoFit/>
          </a:bodyPr>
          <a:lstStyle/>
          <a:p>
            <a:pPr algn="just"/>
            <a:endParaRPr lang="it-IT" dirty="0">
              <a:solidFill>
                <a:schemeClr val="accent1">
                  <a:lumMod val="75000"/>
                </a:schemeClr>
              </a:solidFill>
            </a:endParaRPr>
          </a:p>
          <a:p>
            <a:pPr algn="just"/>
            <a:endParaRPr lang="it-IT" dirty="0">
              <a:solidFill>
                <a:schemeClr val="accent1">
                  <a:lumMod val="75000"/>
                </a:schemeClr>
              </a:solidFill>
            </a:endParaRPr>
          </a:p>
          <a:p>
            <a:pPr algn="just"/>
            <a:endParaRPr lang="it-IT" dirty="0">
              <a:solidFill>
                <a:schemeClr val="accent1">
                  <a:lumMod val="75000"/>
                </a:schemeClr>
              </a:solidFill>
            </a:endParaRPr>
          </a:p>
          <a:p>
            <a:pPr algn="just"/>
            <a:endParaRPr lang="it-IT" dirty="0">
              <a:solidFill>
                <a:schemeClr val="accent1">
                  <a:lumMod val="75000"/>
                </a:schemeClr>
              </a:solidFill>
            </a:endParaRPr>
          </a:p>
        </p:txBody>
      </p:sp>
      <p:sp>
        <p:nvSpPr>
          <p:cNvPr id="7" name="CasellaDiTesto 6">
            <a:extLst>
              <a:ext uri="{FF2B5EF4-FFF2-40B4-BE49-F238E27FC236}">
                <a16:creationId xmlns:a16="http://schemas.microsoft.com/office/drawing/2014/main" id="{BA09B585-2472-DE86-27AB-97530235CC95}"/>
              </a:ext>
            </a:extLst>
          </p:cNvPr>
          <p:cNvSpPr txBox="1"/>
          <p:nvPr/>
        </p:nvSpPr>
        <p:spPr>
          <a:xfrm>
            <a:off x="409318" y="1101095"/>
            <a:ext cx="9261987" cy="3739998"/>
          </a:xfrm>
          <a:prstGeom prst="rect">
            <a:avLst/>
          </a:prstGeom>
          <a:noFill/>
        </p:spPr>
        <p:txBody>
          <a:bodyPr wrap="square">
            <a:spAutoFit/>
          </a:bodyPr>
          <a:lstStyle/>
          <a:p>
            <a:pPr>
              <a:lnSpc>
                <a:spcPct val="150000"/>
              </a:lnSpc>
            </a:pPr>
            <a:r>
              <a:rPr lang="it-IT" sz="16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Il Modulo è essenzialmente costituito da:</a:t>
            </a:r>
            <a:endParaRPr lang="it-IT" sz="16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50000"/>
              </a:lnSpc>
              <a:buFont typeface="Arial" panose="020B0604020202020204" pitchFamily="34" charset="0"/>
              <a:buChar char="-"/>
            </a:pPr>
            <a:r>
              <a:rPr lang="it-IT" sz="16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un gruppo elettrogeno</a:t>
            </a:r>
            <a:endParaRPr lang="it-IT" sz="16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lnSpc>
                <a:spcPct val="150000"/>
              </a:lnSpc>
              <a:buFont typeface="Arial" panose="020B0604020202020204" pitchFamily="34" charset="0"/>
              <a:buChar char="-"/>
            </a:pPr>
            <a:r>
              <a:rPr lang="it-IT" sz="16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un trituratore di plastiche da 100 kg/h</a:t>
            </a:r>
            <a:endParaRPr lang="it-IT" sz="16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50000"/>
              </a:lnSpc>
              <a:buFont typeface="Arial" panose="020B0604020202020204" pitchFamily="34" charset="0"/>
              <a:buChar char="-"/>
            </a:pPr>
            <a:r>
              <a:rPr lang="it-IT" sz="16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un serbatoio di acqua dolce da 1.200 lt con boiler integrato</a:t>
            </a:r>
            <a:endParaRPr lang="it-IT" sz="16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50000"/>
              </a:lnSpc>
              <a:buFont typeface="Arial" panose="020B0604020202020204" pitchFamily="34" charset="0"/>
              <a:buChar char="-"/>
            </a:pPr>
            <a:r>
              <a:rPr lang="it-IT" sz="16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un serbatoio ausiliario da 60 lt per il risciacquo freddo</a:t>
            </a:r>
            <a:endParaRPr lang="it-IT" sz="16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lnSpc>
                <a:spcPct val="150000"/>
              </a:lnSpc>
              <a:buFont typeface="Arial" panose="020B0604020202020204" pitchFamily="34" charset="0"/>
              <a:buChar char="-"/>
            </a:pPr>
            <a:r>
              <a:rPr lang="it-IT" sz="16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un sistema di lavaggio con un cestello statico ed asportabile di circa 60 lt di capienza: il lavaggio avviene con immissione di acqua - calda per il primo lavaggio e fredda per il risciacquo tramite ugelli sulle plastiche posizionate sul fondo del cestello; terminato il riempimento del cestello un agitatore provvederà al rimescolamento del tutto per un tempo regolabile. Al termine del ciclo l’acqua di risulta viene filtrata e scaricata a mare</a:t>
            </a:r>
            <a:endParaRPr lang="it-IT" sz="1600" dirty="0">
              <a:solidFill>
                <a:schemeClr val="accent1">
                  <a:lumMod val="75000"/>
                </a:schemeClr>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CasellaDiTesto 7">
            <a:extLst>
              <a:ext uri="{FF2B5EF4-FFF2-40B4-BE49-F238E27FC236}">
                <a16:creationId xmlns:a16="http://schemas.microsoft.com/office/drawing/2014/main" id="{53E3CA5F-C1A5-1908-AD47-789EDD278003}"/>
              </a:ext>
            </a:extLst>
          </p:cNvPr>
          <p:cNvSpPr txBox="1"/>
          <p:nvPr/>
        </p:nvSpPr>
        <p:spPr>
          <a:xfrm>
            <a:off x="308692" y="453443"/>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spTree>
    <p:extLst>
      <p:ext uri="{BB962C8B-B14F-4D97-AF65-F5344CB8AC3E}">
        <p14:creationId xmlns:p14="http://schemas.microsoft.com/office/powerpoint/2010/main" val="137538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1216268"/>
            <a:ext cx="8886927" cy="1200329"/>
          </a:xfrm>
          <a:prstGeom prst="rect">
            <a:avLst/>
          </a:prstGeom>
        </p:spPr>
        <p:txBody>
          <a:bodyPr wrap="square">
            <a:spAutoFit/>
          </a:bodyPr>
          <a:lstStyle/>
          <a:p>
            <a:pPr algn="just"/>
            <a:endParaRPr lang="it-IT" dirty="0">
              <a:solidFill>
                <a:schemeClr val="accent1">
                  <a:lumMod val="75000"/>
                </a:schemeClr>
              </a:solidFill>
            </a:endParaRPr>
          </a:p>
          <a:p>
            <a:pPr algn="just"/>
            <a:endParaRPr lang="it-IT" dirty="0">
              <a:solidFill>
                <a:schemeClr val="accent1">
                  <a:lumMod val="75000"/>
                </a:schemeClr>
              </a:solidFill>
            </a:endParaRPr>
          </a:p>
          <a:p>
            <a:pPr algn="just"/>
            <a:endParaRPr lang="it-IT" dirty="0">
              <a:solidFill>
                <a:schemeClr val="accent1">
                  <a:lumMod val="75000"/>
                </a:schemeClr>
              </a:solidFill>
            </a:endParaRPr>
          </a:p>
          <a:p>
            <a:pPr algn="just"/>
            <a:endParaRPr lang="it-IT" dirty="0">
              <a:solidFill>
                <a:schemeClr val="accent1">
                  <a:lumMod val="75000"/>
                </a:schemeClr>
              </a:solidFill>
            </a:endParaRPr>
          </a:p>
        </p:txBody>
      </p:sp>
      <p:sp>
        <p:nvSpPr>
          <p:cNvPr id="7" name="CasellaDiTesto 6">
            <a:extLst>
              <a:ext uri="{FF2B5EF4-FFF2-40B4-BE49-F238E27FC236}">
                <a16:creationId xmlns:a16="http://schemas.microsoft.com/office/drawing/2014/main" id="{BA09B585-2472-DE86-27AB-97530235CC95}"/>
              </a:ext>
            </a:extLst>
          </p:cNvPr>
          <p:cNvSpPr txBox="1"/>
          <p:nvPr/>
        </p:nvSpPr>
        <p:spPr>
          <a:xfrm>
            <a:off x="308692" y="1348768"/>
            <a:ext cx="9261987" cy="2632003"/>
          </a:xfrm>
          <a:prstGeom prst="rect">
            <a:avLst/>
          </a:prstGeom>
          <a:noFill/>
        </p:spPr>
        <p:txBody>
          <a:bodyPr wrap="square">
            <a:spAutoFit/>
          </a:bodyPr>
          <a:lstStyle/>
          <a:p>
            <a:pPr algn="just">
              <a:lnSpc>
                <a:spcPct val="150000"/>
              </a:lnSpc>
            </a:pP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T</a:t>
            </a: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erminato un ciclo </a:t>
            </a: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di </a:t>
            </a: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lavaggio, il cestello viene estratto e messo a scolare, successivamente le plastiche sminuzzate e scolate vengono rovesciate dentro un contenitore (tipo big </a:t>
            </a:r>
            <a:r>
              <a:rPr lang="it-IT" sz="1600" dirty="0" err="1">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bag</a:t>
            </a: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 Al termine di ogni lavaggio caldo e risciacquo a freddo il sistema di lavaggio sarà svuotato e l’acqua di risulta, filtrata, sarà scaricata sulla tolda dell’imbarcazione.</a:t>
            </a:r>
          </a:p>
          <a:p>
            <a:pPr algn="just">
              <a:lnSpc>
                <a:spcPct val="150000"/>
              </a:lnSpc>
            </a:pPr>
            <a:endParaRPr lang="it-IT"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Valutazione consumi idrici ed energetici</a:t>
            </a:r>
            <a:endParaRPr lang="it-IT"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Il modulo è dimensionato per la produzione di 100 kg/gg di plastiche sminuzzate lavate.</a:t>
            </a:r>
            <a:endParaRPr lang="it-IT"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CasellaDiTesto 7">
            <a:extLst>
              <a:ext uri="{FF2B5EF4-FFF2-40B4-BE49-F238E27FC236}">
                <a16:creationId xmlns:a16="http://schemas.microsoft.com/office/drawing/2014/main" id="{258E5865-29FC-E2FD-3BFA-FDD41A9E6DFB}"/>
              </a:ext>
            </a:extLst>
          </p:cNvPr>
          <p:cNvSpPr txBox="1"/>
          <p:nvPr/>
        </p:nvSpPr>
        <p:spPr>
          <a:xfrm>
            <a:off x="308692" y="453443"/>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spTree>
    <p:extLst>
      <p:ext uri="{BB962C8B-B14F-4D97-AF65-F5344CB8AC3E}">
        <p14:creationId xmlns:p14="http://schemas.microsoft.com/office/powerpoint/2010/main" val="233739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1216268"/>
            <a:ext cx="8886927" cy="1200329"/>
          </a:xfrm>
          <a:prstGeom prst="rect">
            <a:avLst/>
          </a:prstGeom>
        </p:spPr>
        <p:txBody>
          <a:bodyPr wrap="square">
            <a:spAutoFit/>
          </a:bodyPr>
          <a:lstStyle/>
          <a:p>
            <a:pPr algn="just"/>
            <a:endParaRPr lang="it-IT" dirty="0">
              <a:solidFill>
                <a:schemeClr val="accent1">
                  <a:lumMod val="75000"/>
                </a:schemeClr>
              </a:solidFill>
            </a:endParaRPr>
          </a:p>
          <a:p>
            <a:pPr algn="just"/>
            <a:endParaRPr lang="it-IT" dirty="0">
              <a:solidFill>
                <a:schemeClr val="accent1">
                  <a:lumMod val="75000"/>
                </a:schemeClr>
              </a:solidFill>
            </a:endParaRPr>
          </a:p>
          <a:p>
            <a:pPr algn="just"/>
            <a:endParaRPr lang="it-IT" dirty="0">
              <a:solidFill>
                <a:schemeClr val="accent1">
                  <a:lumMod val="75000"/>
                </a:schemeClr>
              </a:solidFill>
            </a:endParaRPr>
          </a:p>
          <a:p>
            <a:pPr algn="just"/>
            <a:endParaRPr lang="it-IT" dirty="0">
              <a:solidFill>
                <a:schemeClr val="accent1">
                  <a:lumMod val="75000"/>
                </a:schemeClr>
              </a:solidFill>
            </a:endParaRPr>
          </a:p>
        </p:txBody>
      </p:sp>
      <p:sp>
        <p:nvSpPr>
          <p:cNvPr id="7" name="CasellaDiTesto 6">
            <a:extLst>
              <a:ext uri="{FF2B5EF4-FFF2-40B4-BE49-F238E27FC236}">
                <a16:creationId xmlns:a16="http://schemas.microsoft.com/office/drawing/2014/main" id="{BA09B585-2472-DE86-27AB-97530235CC95}"/>
              </a:ext>
            </a:extLst>
          </p:cNvPr>
          <p:cNvSpPr txBox="1"/>
          <p:nvPr/>
        </p:nvSpPr>
        <p:spPr>
          <a:xfrm>
            <a:off x="308692" y="1133039"/>
            <a:ext cx="9261987" cy="4109330"/>
          </a:xfrm>
          <a:prstGeom prst="rect">
            <a:avLst/>
          </a:prstGeom>
          <a:noFill/>
        </p:spPr>
        <p:txBody>
          <a:bodyPr wrap="square">
            <a:spAutoFit/>
          </a:bodyPr>
          <a:lstStyle/>
          <a:p>
            <a:pPr algn="just">
              <a:lnSpc>
                <a:spcPct val="150000"/>
              </a:lnSpc>
            </a:pP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Valutazione fabbisogno </a:t>
            </a:r>
            <a:r>
              <a:rPr lang="it-IT" sz="1600" b="1" dirty="0">
                <a:solidFill>
                  <a:schemeClr val="tx2"/>
                </a:solidFill>
                <a:latin typeface="Arial" panose="020B0604020202020204" pitchFamily="34" charset="0"/>
                <a:ea typeface="MS Mincho" panose="02020609040205080304" pitchFamily="49" charset="-128"/>
                <a:cs typeface="Times New Roman" panose="02020603050405020304" pitchFamily="18" charset="0"/>
              </a:rPr>
              <a:t>volumi acqua</a:t>
            </a: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a:t>
            </a:r>
            <a:endParaRPr lang="it-IT" sz="1600" dirty="0">
              <a:solidFill>
                <a:schemeClr val="tx2"/>
              </a:solidFill>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lnSpc>
                <a:spcPct val="150000"/>
              </a:lnSpc>
              <a:buFont typeface="Arial" panose="020B0604020202020204" pitchFamily="34" charset="0"/>
              <a:buChar char="-"/>
            </a:pP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quantitativo plastica per singolo trattamento = 10 kg</a:t>
            </a:r>
          </a:p>
          <a:p>
            <a:pPr marL="342900" lvl="0" indent="-342900" algn="just">
              <a:lnSpc>
                <a:spcPct val="150000"/>
              </a:lnSpc>
              <a:buFont typeface="Arial" panose="020B0604020202020204" pitchFamily="34" charset="0"/>
              <a:buChar char="-"/>
            </a:pP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rapporto volumi acqua/plastica = 2/1</a:t>
            </a:r>
            <a:endParaRPr lang="it-IT" sz="1600" dirty="0">
              <a:solidFill>
                <a:schemeClr val="tx2"/>
              </a:solidFill>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lnSpc>
                <a:spcPct val="150000"/>
              </a:lnSpc>
              <a:buFont typeface="Arial" panose="020B0604020202020204" pitchFamily="34" charset="0"/>
              <a:buChar char="-"/>
            </a:pP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volume d’acqua x ciclo = 40 lt/ciclo </a:t>
            </a:r>
            <a:endPar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pP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Fabbisogno acqua dolce giornaliero: 40 l/ciclo x 2 cicli/trattamento x 10 trattamenti/giorno = 800 lt</a:t>
            </a:r>
            <a:endPar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pPr>
            <a:endPar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pP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Valutazione indicativo </a:t>
            </a:r>
            <a:r>
              <a:rPr lang="it-IT" sz="1600" b="1"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consumo energetico </a:t>
            </a: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giornaliero:</a:t>
            </a:r>
            <a:endParaRPr lang="it-IT"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utenze: sminuzzatore – boiler – pompa - agitatore – </a:t>
            </a: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ausiliari: totale previsto circa 22 KWh</a:t>
            </a:r>
          </a:p>
          <a:p>
            <a:pPr algn="just">
              <a:lnSpc>
                <a:spcPct val="150000"/>
              </a:lnSpc>
            </a:pP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Consumo giornaliero combustibile gruppo elettrogeno: 25 kWh x 0,3 l/kWh = 7,5 l</a:t>
            </a:r>
          </a:p>
          <a:p>
            <a:pPr algn="just">
              <a:lnSpc>
                <a:spcPct val="150000"/>
              </a:lnSpc>
            </a:pPr>
            <a:endParaRPr lang="it-IT"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pPr>
            <a:r>
              <a:rPr lang="it-IT" sz="1600" b="1"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Il modulo è costituito da uno </a:t>
            </a:r>
            <a:r>
              <a:rPr lang="it-IT" sz="1600" b="1" dirty="0" err="1">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skid</a:t>
            </a: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 – come rappresentato </a:t>
            </a:r>
            <a:r>
              <a:rPr lang="it-IT" sz="1600" dirty="0">
                <a:solidFill>
                  <a:schemeClr val="tx2"/>
                </a:solidFill>
                <a:latin typeface="Arial" panose="020B0604020202020204" pitchFamily="34" charset="0"/>
                <a:ea typeface="MS Mincho" panose="02020609040205080304" pitchFamily="49" charset="-128"/>
                <a:cs typeface="Times New Roman" panose="02020603050405020304" pitchFamily="18" charset="0"/>
              </a:rPr>
              <a:t>nelle</a:t>
            </a:r>
            <a:r>
              <a:rPr lang="it-IT" sz="1600" dirty="0">
                <a:solidFill>
                  <a:schemeClr val="tx2"/>
                </a:solidFill>
                <a:effectLst/>
                <a:latin typeface="Arial" panose="020B0604020202020204" pitchFamily="34" charset="0"/>
                <a:ea typeface="MS Mincho" panose="02020609040205080304" pitchFamily="49" charset="-128"/>
                <a:cs typeface="Times New Roman" panose="02020603050405020304" pitchFamily="18" charset="0"/>
              </a:rPr>
              <a:t> figure seguenti.</a:t>
            </a:r>
            <a:endParaRPr lang="it-IT" sz="16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CasellaDiTesto 5">
            <a:extLst>
              <a:ext uri="{FF2B5EF4-FFF2-40B4-BE49-F238E27FC236}">
                <a16:creationId xmlns:a16="http://schemas.microsoft.com/office/drawing/2014/main" id="{F3D10133-B46B-AC13-3988-E05B378D892C}"/>
              </a:ext>
            </a:extLst>
          </p:cNvPr>
          <p:cNvSpPr txBox="1"/>
          <p:nvPr/>
        </p:nvSpPr>
        <p:spPr>
          <a:xfrm>
            <a:off x="308692" y="453443"/>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spTree>
    <p:extLst>
      <p:ext uri="{BB962C8B-B14F-4D97-AF65-F5344CB8AC3E}">
        <p14:creationId xmlns:p14="http://schemas.microsoft.com/office/powerpoint/2010/main" val="301421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CasellaDiTesto 7">
            <a:extLst>
              <a:ext uri="{FF2B5EF4-FFF2-40B4-BE49-F238E27FC236}">
                <a16:creationId xmlns:a16="http://schemas.microsoft.com/office/drawing/2014/main" id="{6590189F-AF26-D69F-20DB-1EA3A032E9BA}"/>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pic>
        <p:nvPicPr>
          <p:cNvPr id="6" name="Immagine 5">
            <a:extLst>
              <a:ext uri="{FF2B5EF4-FFF2-40B4-BE49-F238E27FC236}">
                <a16:creationId xmlns:a16="http://schemas.microsoft.com/office/drawing/2014/main" id="{E05EA1F8-A6C5-E70F-890E-1E002D2C2A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92" y="997340"/>
            <a:ext cx="4057728" cy="2439932"/>
          </a:xfrm>
          <a:prstGeom prst="rect">
            <a:avLst/>
          </a:prstGeom>
          <a:noFill/>
          <a:ln>
            <a:noFill/>
          </a:ln>
        </p:spPr>
      </p:pic>
      <p:pic>
        <p:nvPicPr>
          <p:cNvPr id="7" name="Immagine 6">
            <a:extLst>
              <a:ext uri="{FF2B5EF4-FFF2-40B4-BE49-F238E27FC236}">
                <a16:creationId xmlns:a16="http://schemas.microsoft.com/office/drawing/2014/main" id="{E6FAEE3A-7875-C0DB-2464-C0B6D9E509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313" y="870155"/>
            <a:ext cx="3867640" cy="2337619"/>
          </a:xfrm>
          <a:prstGeom prst="rect">
            <a:avLst/>
          </a:prstGeom>
          <a:noFill/>
          <a:ln>
            <a:noFill/>
          </a:ln>
        </p:spPr>
      </p:pic>
      <p:pic>
        <p:nvPicPr>
          <p:cNvPr id="10" name="Immagine 9">
            <a:extLst>
              <a:ext uri="{FF2B5EF4-FFF2-40B4-BE49-F238E27FC236}">
                <a16:creationId xmlns:a16="http://schemas.microsoft.com/office/drawing/2014/main" id="{539D6181-87EE-6004-F05C-8EC8B12315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6548" y="3314793"/>
            <a:ext cx="3774873" cy="2027687"/>
          </a:xfrm>
          <a:prstGeom prst="rect">
            <a:avLst/>
          </a:prstGeom>
          <a:noFill/>
          <a:ln>
            <a:noFill/>
          </a:ln>
        </p:spPr>
      </p:pic>
    </p:spTree>
    <p:extLst>
      <p:ext uri="{BB962C8B-B14F-4D97-AF65-F5344CB8AC3E}">
        <p14:creationId xmlns:p14="http://schemas.microsoft.com/office/powerpoint/2010/main" val="2798691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CasellaDiTesto 7">
            <a:extLst>
              <a:ext uri="{FF2B5EF4-FFF2-40B4-BE49-F238E27FC236}">
                <a16:creationId xmlns:a16="http://schemas.microsoft.com/office/drawing/2014/main" id="{6590189F-AF26-D69F-20DB-1EA3A032E9BA}"/>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pic>
        <p:nvPicPr>
          <p:cNvPr id="9" name="Immagine 8">
            <a:extLst>
              <a:ext uri="{FF2B5EF4-FFF2-40B4-BE49-F238E27FC236}">
                <a16:creationId xmlns:a16="http://schemas.microsoft.com/office/drawing/2014/main" id="{D173AAC7-8B04-AE04-B56D-F22E8705C5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9980" y="997339"/>
            <a:ext cx="7352071" cy="4142473"/>
          </a:xfrm>
          <a:prstGeom prst="rect">
            <a:avLst/>
          </a:prstGeom>
          <a:noFill/>
          <a:ln>
            <a:noFill/>
          </a:ln>
        </p:spPr>
      </p:pic>
      <p:sp>
        <p:nvSpPr>
          <p:cNvPr id="2" name="CasellaDiTesto 1">
            <a:extLst>
              <a:ext uri="{FF2B5EF4-FFF2-40B4-BE49-F238E27FC236}">
                <a16:creationId xmlns:a16="http://schemas.microsoft.com/office/drawing/2014/main" id="{8D1249A9-E55D-C797-5C99-5EF84AFBC843}"/>
              </a:ext>
            </a:extLst>
          </p:cNvPr>
          <p:cNvSpPr txBox="1"/>
          <p:nvPr/>
        </p:nvSpPr>
        <p:spPr>
          <a:xfrm rot="16200000">
            <a:off x="7793304" y="2735826"/>
            <a:ext cx="2531462" cy="369332"/>
          </a:xfrm>
          <a:prstGeom prst="rect">
            <a:avLst/>
          </a:prstGeom>
          <a:noFill/>
        </p:spPr>
        <p:txBody>
          <a:bodyPr wrap="none" rtlCol="0">
            <a:spAutoFit/>
          </a:bodyPr>
          <a:lstStyle/>
          <a:p>
            <a:r>
              <a:rPr lang="it-IT" dirty="0"/>
              <a:t>ASSIEME GENERALE</a:t>
            </a:r>
          </a:p>
        </p:txBody>
      </p:sp>
    </p:spTree>
    <p:extLst>
      <p:ext uri="{BB962C8B-B14F-4D97-AF65-F5344CB8AC3E}">
        <p14:creationId xmlns:p14="http://schemas.microsoft.com/office/powerpoint/2010/main" val="356358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CasellaDiTesto 7">
            <a:extLst>
              <a:ext uri="{FF2B5EF4-FFF2-40B4-BE49-F238E27FC236}">
                <a16:creationId xmlns:a16="http://schemas.microsoft.com/office/drawing/2014/main" id="{6590189F-AF26-D69F-20DB-1EA3A032E9BA}"/>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pic>
        <p:nvPicPr>
          <p:cNvPr id="6" name="Immagine 5">
            <a:extLst>
              <a:ext uri="{FF2B5EF4-FFF2-40B4-BE49-F238E27FC236}">
                <a16:creationId xmlns:a16="http://schemas.microsoft.com/office/drawing/2014/main" id="{D932E5AA-29F0-935B-15F8-4A366590B2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72" y="1103942"/>
            <a:ext cx="4846851" cy="3610838"/>
          </a:xfrm>
          <a:prstGeom prst="rect">
            <a:avLst/>
          </a:prstGeom>
          <a:noFill/>
          <a:ln>
            <a:noFill/>
          </a:ln>
        </p:spPr>
      </p:pic>
      <p:pic>
        <p:nvPicPr>
          <p:cNvPr id="7" name="Immagine 6">
            <a:extLst>
              <a:ext uri="{FF2B5EF4-FFF2-40B4-BE49-F238E27FC236}">
                <a16:creationId xmlns:a16="http://schemas.microsoft.com/office/drawing/2014/main" id="{1790A9A9-130C-8060-5350-E35CEA0AFB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9478" y="1103942"/>
            <a:ext cx="4880274" cy="3610838"/>
          </a:xfrm>
          <a:prstGeom prst="rect">
            <a:avLst/>
          </a:prstGeom>
          <a:noFill/>
          <a:ln>
            <a:noFill/>
          </a:ln>
        </p:spPr>
      </p:pic>
      <p:sp>
        <p:nvSpPr>
          <p:cNvPr id="2" name="CasellaDiTesto 1">
            <a:extLst>
              <a:ext uri="{FF2B5EF4-FFF2-40B4-BE49-F238E27FC236}">
                <a16:creationId xmlns:a16="http://schemas.microsoft.com/office/drawing/2014/main" id="{1AF72FD4-A4BE-C549-EC64-360F66E58094}"/>
              </a:ext>
            </a:extLst>
          </p:cNvPr>
          <p:cNvSpPr txBox="1"/>
          <p:nvPr/>
        </p:nvSpPr>
        <p:spPr>
          <a:xfrm>
            <a:off x="1095768" y="4782724"/>
            <a:ext cx="3189065" cy="369332"/>
          </a:xfrm>
          <a:prstGeom prst="rect">
            <a:avLst/>
          </a:prstGeom>
          <a:noFill/>
        </p:spPr>
        <p:txBody>
          <a:bodyPr wrap="square" rtlCol="0">
            <a:spAutoFit/>
          </a:bodyPr>
          <a:lstStyle/>
          <a:p>
            <a:r>
              <a:rPr lang="it-IT" dirty="0"/>
              <a:t>PARTICOLARE TELAIO</a:t>
            </a:r>
          </a:p>
        </p:txBody>
      </p:sp>
      <p:sp>
        <p:nvSpPr>
          <p:cNvPr id="3" name="CasellaDiTesto 2">
            <a:extLst>
              <a:ext uri="{FF2B5EF4-FFF2-40B4-BE49-F238E27FC236}">
                <a16:creationId xmlns:a16="http://schemas.microsoft.com/office/drawing/2014/main" id="{C689F86E-53FA-1F54-B526-138252D237F1}"/>
              </a:ext>
            </a:extLst>
          </p:cNvPr>
          <p:cNvSpPr txBox="1"/>
          <p:nvPr/>
        </p:nvSpPr>
        <p:spPr>
          <a:xfrm>
            <a:off x="5748171" y="4744066"/>
            <a:ext cx="3422887" cy="369332"/>
          </a:xfrm>
          <a:prstGeom prst="rect">
            <a:avLst/>
          </a:prstGeom>
          <a:noFill/>
        </p:spPr>
        <p:txBody>
          <a:bodyPr wrap="square" rtlCol="0">
            <a:spAutoFit/>
          </a:bodyPr>
          <a:lstStyle/>
          <a:p>
            <a:r>
              <a:rPr lang="it-IT" dirty="0"/>
              <a:t>PARTICOLARE SERBATOIO</a:t>
            </a:r>
          </a:p>
        </p:txBody>
      </p:sp>
    </p:spTree>
    <p:extLst>
      <p:ext uri="{BB962C8B-B14F-4D97-AF65-F5344CB8AC3E}">
        <p14:creationId xmlns:p14="http://schemas.microsoft.com/office/powerpoint/2010/main" val="356584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8" name="CasellaDiTesto 7">
            <a:extLst>
              <a:ext uri="{FF2B5EF4-FFF2-40B4-BE49-F238E27FC236}">
                <a16:creationId xmlns:a16="http://schemas.microsoft.com/office/drawing/2014/main" id="{6590189F-AF26-D69F-20DB-1EA3A032E9BA}"/>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Impianto di lavaggio</a:t>
            </a:r>
          </a:p>
        </p:txBody>
      </p:sp>
      <p:pic>
        <p:nvPicPr>
          <p:cNvPr id="9" name="Immagine 8">
            <a:extLst>
              <a:ext uri="{FF2B5EF4-FFF2-40B4-BE49-F238E27FC236}">
                <a16:creationId xmlns:a16="http://schemas.microsoft.com/office/drawing/2014/main" id="{2C344130-9B3F-1FCB-E659-116EAA8E0184}"/>
              </a:ext>
            </a:extLst>
          </p:cNvPr>
          <p:cNvPicPr>
            <a:picLocks noChangeAspect="1"/>
          </p:cNvPicPr>
          <p:nvPr/>
        </p:nvPicPr>
        <p:blipFill>
          <a:blip r:embed="rId4"/>
          <a:stretch>
            <a:fillRect/>
          </a:stretch>
        </p:blipFill>
        <p:spPr>
          <a:xfrm>
            <a:off x="4799498" y="1120878"/>
            <a:ext cx="4608643" cy="3721637"/>
          </a:xfrm>
          <a:prstGeom prst="rect">
            <a:avLst/>
          </a:prstGeom>
        </p:spPr>
      </p:pic>
      <p:pic>
        <p:nvPicPr>
          <p:cNvPr id="10" name="Immagine 9">
            <a:extLst>
              <a:ext uri="{FF2B5EF4-FFF2-40B4-BE49-F238E27FC236}">
                <a16:creationId xmlns:a16="http://schemas.microsoft.com/office/drawing/2014/main" id="{F3994BE4-7516-67D1-F5C7-A43B7CCEB12E}"/>
              </a:ext>
            </a:extLst>
          </p:cNvPr>
          <p:cNvPicPr>
            <a:picLocks noChangeAspect="1"/>
          </p:cNvPicPr>
          <p:nvPr/>
        </p:nvPicPr>
        <p:blipFill>
          <a:blip r:embed="rId5"/>
          <a:stretch>
            <a:fillRect/>
          </a:stretch>
        </p:blipFill>
        <p:spPr>
          <a:xfrm>
            <a:off x="74966" y="1120878"/>
            <a:ext cx="4477369" cy="3725310"/>
          </a:xfrm>
          <a:prstGeom prst="rect">
            <a:avLst/>
          </a:prstGeom>
        </p:spPr>
      </p:pic>
      <p:sp>
        <p:nvSpPr>
          <p:cNvPr id="2" name="CasellaDiTesto 1">
            <a:extLst>
              <a:ext uri="{FF2B5EF4-FFF2-40B4-BE49-F238E27FC236}">
                <a16:creationId xmlns:a16="http://schemas.microsoft.com/office/drawing/2014/main" id="{8E0F24A3-2314-5881-CEAC-B7C1E84C8951}"/>
              </a:ext>
            </a:extLst>
          </p:cNvPr>
          <p:cNvSpPr txBox="1"/>
          <p:nvPr/>
        </p:nvSpPr>
        <p:spPr>
          <a:xfrm>
            <a:off x="3174641" y="4842515"/>
            <a:ext cx="3731342" cy="373005"/>
          </a:xfrm>
          <a:prstGeom prst="rect">
            <a:avLst/>
          </a:prstGeom>
          <a:noFill/>
        </p:spPr>
        <p:txBody>
          <a:bodyPr wrap="square" rtlCol="0">
            <a:spAutoFit/>
          </a:bodyPr>
          <a:lstStyle/>
          <a:p>
            <a:r>
              <a:rPr lang="it-IT" dirty="0"/>
              <a:t>MODELLO IN SCALA - 3D</a:t>
            </a:r>
          </a:p>
        </p:txBody>
      </p:sp>
    </p:spTree>
    <p:extLst>
      <p:ext uri="{BB962C8B-B14F-4D97-AF65-F5344CB8AC3E}">
        <p14:creationId xmlns:p14="http://schemas.microsoft.com/office/powerpoint/2010/main" val="2372485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384185"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Riutilizzo plastiche recuperate</a:t>
            </a:r>
          </a:p>
        </p:txBody>
      </p:sp>
      <p:pic>
        <p:nvPicPr>
          <p:cNvPr id="1026" name="Picture 2" descr="Gestione dei rifiuti urbani in aree metropolitane: modelli europei a  confronto a Firenze | L'ippocampo">
            <a:extLst>
              <a:ext uri="{FF2B5EF4-FFF2-40B4-BE49-F238E27FC236}">
                <a16:creationId xmlns:a16="http://schemas.microsoft.com/office/drawing/2014/main" id="{B90C57F6-F36D-94BB-CC80-BF3DB8C24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705" y="1318180"/>
            <a:ext cx="7137231" cy="358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2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0" y="9132"/>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Attività </a:t>
            </a:r>
            <a:r>
              <a:rPr lang="it-IT" sz="2800" b="1" dirty="0" err="1">
                <a:solidFill>
                  <a:srgbClr val="7030A0"/>
                </a:solidFill>
                <a:effectLst>
                  <a:outerShdw blurRad="38100" dist="38100" dir="2700000" algn="tl">
                    <a:srgbClr val="000000">
                      <a:alpha val="43137"/>
                    </a:srgbClr>
                  </a:outerShdw>
                </a:effectLst>
              </a:rPr>
              <a:t>pre</a:t>
            </a:r>
            <a:r>
              <a:rPr lang="it-IT" sz="2800" b="1" dirty="0">
                <a:solidFill>
                  <a:srgbClr val="7030A0"/>
                </a:solidFill>
                <a:effectLst>
                  <a:outerShdw blurRad="38100" dist="38100" dir="2700000" algn="tl">
                    <a:srgbClr val="000000">
                      <a:alpha val="43137"/>
                    </a:srgbClr>
                  </a:outerShdw>
                </a:effectLst>
              </a:rPr>
              <a:t> operativa</a:t>
            </a:r>
          </a:p>
        </p:txBody>
      </p:sp>
      <p:sp>
        <p:nvSpPr>
          <p:cNvPr id="2" name="Rettangolo 1">
            <a:extLst>
              <a:ext uri="{FF2B5EF4-FFF2-40B4-BE49-F238E27FC236}">
                <a16:creationId xmlns:a16="http://schemas.microsoft.com/office/drawing/2014/main" id="{FECE10BB-67F7-2EAF-2D49-8186607C4F09}"/>
              </a:ext>
            </a:extLst>
          </p:cNvPr>
          <p:cNvSpPr/>
          <p:nvPr/>
        </p:nvSpPr>
        <p:spPr>
          <a:xfrm>
            <a:off x="308692" y="1216268"/>
            <a:ext cx="9071282" cy="2800767"/>
          </a:xfrm>
          <a:prstGeom prst="rect">
            <a:avLst/>
          </a:prstGeom>
        </p:spPr>
        <p:txBody>
          <a:bodyPr wrap="square">
            <a:spAutoFit/>
          </a:bodyPr>
          <a:lstStyle/>
          <a:p>
            <a:pPr algn="just"/>
            <a:r>
              <a:rPr lang="it-IT" sz="1600" dirty="0">
                <a:solidFill>
                  <a:schemeClr val="accent1">
                    <a:lumMod val="75000"/>
                  </a:schemeClr>
                </a:solidFill>
              </a:rPr>
              <a:t>Attività propedeutiche allo studio dei materiali rinvenuti dal mare e dai litorali:</a:t>
            </a:r>
          </a:p>
          <a:p>
            <a:pPr algn="just"/>
            <a:endParaRPr lang="it-IT" sz="1600" dirty="0">
              <a:solidFill>
                <a:schemeClr val="accent1">
                  <a:lumMod val="75000"/>
                </a:schemeClr>
              </a:solidFill>
            </a:endParaRPr>
          </a:p>
          <a:p>
            <a:pPr marL="285750" indent="-285750" algn="just">
              <a:buFontTx/>
              <a:buChar char="-"/>
            </a:pPr>
            <a:r>
              <a:rPr lang="it-IT" sz="1600" b="1" dirty="0">
                <a:solidFill>
                  <a:schemeClr val="accent1">
                    <a:lumMod val="75000"/>
                  </a:schemeClr>
                </a:solidFill>
              </a:rPr>
              <a:t>distribuzione</a:t>
            </a:r>
            <a:r>
              <a:rPr lang="it-IT" sz="1600" dirty="0">
                <a:solidFill>
                  <a:schemeClr val="accent1">
                    <a:lumMod val="75000"/>
                  </a:schemeClr>
                </a:solidFill>
              </a:rPr>
              <a:t> dell’inquinamento marino </a:t>
            </a:r>
          </a:p>
          <a:p>
            <a:pPr marL="285750" indent="-285750" algn="just">
              <a:buFontTx/>
              <a:buChar char="-"/>
            </a:pPr>
            <a:r>
              <a:rPr lang="it-IT" sz="1600" dirty="0">
                <a:solidFill>
                  <a:schemeClr val="accent1">
                    <a:lumMod val="75000"/>
                  </a:schemeClr>
                </a:solidFill>
              </a:rPr>
              <a:t>principali fonti di contaminazione</a:t>
            </a:r>
          </a:p>
          <a:p>
            <a:pPr marL="285750" indent="-285750" algn="just">
              <a:buFontTx/>
              <a:buChar char="-"/>
            </a:pPr>
            <a:r>
              <a:rPr lang="it-IT" sz="1600" dirty="0">
                <a:solidFill>
                  <a:schemeClr val="accent1">
                    <a:lumMod val="75000"/>
                  </a:schemeClr>
                </a:solidFill>
              </a:rPr>
              <a:t>principali</a:t>
            </a:r>
            <a:r>
              <a:rPr lang="it-IT" sz="1600" b="1" dirty="0">
                <a:solidFill>
                  <a:schemeClr val="accent1">
                    <a:lumMod val="75000"/>
                  </a:schemeClr>
                </a:solidFill>
              </a:rPr>
              <a:t> tipologie </a:t>
            </a:r>
            <a:r>
              <a:rPr lang="it-IT" sz="1600" dirty="0">
                <a:solidFill>
                  <a:schemeClr val="accent1">
                    <a:lumMod val="75000"/>
                  </a:schemeClr>
                </a:solidFill>
              </a:rPr>
              <a:t>di materiali plastici</a:t>
            </a:r>
          </a:p>
          <a:p>
            <a:pPr algn="just"/>
            <a:r>
              <a:rPr lang="it-IT" sz="1600" dirty="0">
                <a:solidFill>
                  <a:schemeClr val="accent1">
                    <a:lumMod val="75000"/>
                  </a:schemeClr>
                </a:solidFill>
              </a:rPr>
              <a:t> </a:t>
            </a:r>
          </a:p>
          <a:p>
            <a:pPr algn="just"/>
            <a:r>
              <a:rPr lang="it-IT" sz="1600" dirty="0">
                <a:solidFill>
                  <a:schemeClr val="accent1">
                    <a:lumMod val="75000"/>
                  </a:schemeClr>
                </a:solidFill>
              </a:rPr>
              <a:t>Recupero dati da letteratura:</a:t>
            </a:r>
          </a:p>
          <a:p>
            <a:pPr algn="just"/>
            <a:endParaRPr lang="it-IT" sz="1600" dirty="0">
              <a:solidFill>
                <a:schemeClr val="accent1">
                  <a:lumMod val="75000"/>
                </a:schemeClr>
              </a:solidFill>
            </a:endParaRPr>
          </a:p>
          <a:p>
            <a:pPr marL="285750" indent="-285750" algn="just">
              <a:buFontTx/>
              <a:buChar char="-"/>
            </a:pPr>
            <a:r>
              <a:rPr lang="it-IT" sz="1600" b="1" dirty="0">
                <a:solidFill>
                  <a:schemeClr val="accent1">
                    <a:lumMod val="75000"/>
                  </a:schemeClr>
                </a:solidFill>
              </a:rPr>
              <a:t>localizzazione</a:t>
            </a:r>
            <a:r>
              <a:rPr lang="it-IT" sz="1600" dirty="0">
                <a:solidFill>
                  <a:schemeClr val="accent1">
                    <a:lumMod val="75000"/>
                  </a:schemeClr>
                </a:solidFill>
              </a:rPr>
              <a:t> geografica delle aree con maggior concentrazione</a:t>
            </a:r>
          </a:p>
          <a:p>
            <a:pPr marL="285750" indent="-285750" algn="just">
              <a:buFontTx/>
              <a:buChar char="-"/>
            </a:pPr>
            <a:r>
              <a:rPr lang="it-IT" sz="1600" dirty="0">
                <a:solidFill>
                  <a:schemeClr val="accent1">
                    <a:lumMod val="75000"/>
                  </a:schemeClr>
                </a:solidFill>
              </a:rPr>
              <a:t>tipologia di plastiche presenti</a:t>
            </a:r>
          </a:p>
          <a:p>
            <a:pPr marL="285750" indent="-285750" algn="just">
              <a:buFontTx/>
              <a:buChar char="-"/>
            </a:pPr>
            <a:r>
              <a:rPr lang="it-IT" sz="1600" dirty="0">
                <a:solidFill>
                  <a:schemeClr val="accent1">
                    <a:lumMod val="75000"/>
                  </a:schemeClr>
                </a:solidFill>
              </a:rPr>
              <a:t>provenienza dei materiali (civili, industriali)</a:t>
            </a:r>
          </a:p>
        </p:txBody>
      </p:sp>
    </p:spTree>
    <p:extLst>
      <p:ext uri="{BB962C8B-B14F-4D97-AF65-F5344CB8AC3E}">
        <p14:creationId xmlns:p14="http://schemas.microsoft.com/office/powerpoint/2010/main" val="84010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384185"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Riutilizzo plastiche CSS</a:t>
            </a:r>
          </a:p>
        </p:txBody>
      </p:sp>
      <p:sp>
        <p:nvSpPr>
          <p:cNvPr id="2" name="Rettangolo 1">
            <a:extLst>
              <a:ext uri="{FF2B5EF4-FFF2-40B4-BE49-F238E27FC236}">
                <a16:creationId xmlns:a16="http://schemas.microsoft.com/office/drawing/2014/main" id="{FECE10BB-67F7-2EAF-2D49-8186607C4F09}"/>
              </a:ext>
            </a:extLst>
          </p:cNvPr>
          <p:cNvSpPr/>
          <p:nvPr/>
        </p:nvSpPr>
        <p:spPr>
          <a:xfrm>
            <a:off x="308691" y="1216268"/>
            <a:ext cx="9464573" cy="3370666"/>
          </a:xfrm>
          <a:prstGeom prst="rect">
            <a:avLst/>
          </a:prstGeom>
        </p:spPr>
        <p:txBody>
          <a:bodyPr wrap="square">
            <a:spAutoFit/>
          </a:bodyPr>
          <a:lstStyle/>
          <a:p>
            <a:pPr lvl="0" algn="just" eaLnBrk="0" fontAlgn="base" hangingPunct="0">
              <a:lnSpc>
                <a:spcPct val="150000"/>
              </a:lnSpc>
              <a:spcBef>
                <a:spcPct val="0"/>
              </a:spcBef>
              <a:spcAft>
                <a:spcPct val="0"/>
              </a:spcAft>
            </a:pPr>
            <a:r>
              <a:rPr lang="it-IT" altLang="it-IT" sz="1600" dirty="0">
                <a:solidFill>
                  <a:schemeClr val="accent1">
                    <a:lumMod val="75000"/>
                  </a:schemeClr>
                </a:solidFill>
              </a:rPr>
              <a:t>La prima opzione è stata quella di verificare la possibilità di recuperare le matrici polimeriche recuperate e trattate in ambito “</a:t>
            </a:r>
            <a:r>
              <a:rPr lang="it-IT" altLang="it-IT" sz="1600" b="1" dirty="0">
                <a:solidFill>
                  <a:schemeClr val="accent1">
                    <a:lumMod val="75000"/>
                  </a:schemeClr>
                </a:solidFill>
              </a:rPr>
              <a:t>valorizzazione energetica</a:t>
            </a:r>
            <a:r>
              <a:rPr lang="it-IT" altLang="it-IT" sz="1600" dirty="0">
                <a:solidFill>
                  <a:schemeClr val="accent1">
                    <a:lumMod val="75000"/>
                  </a:schemeClr>
                </a:solidFill>
              </a:rPr>
              <a:t>”.</a:t>
            </a:r>
          </a:p>
          <a:p>
            <a:pPr algn="just">
              <a:lnSpc>
                <a:spcPct val="150000"/>
              </a:lnSpc>
            </a:pPr>
            <a:r>
              <a:rPr lang="it-IT" sz="1600" dirty="0">
                <a:solidFill>
                  <a:schemeClr val="accent1">
                    <a:lumMod val="75000"/>
                  </a:schemeClr>
                </a:solidFill>
              </a:rPr>
              <a:t>I polimeri studiati nella maggioranza dei casi presentano caratteristiche tali da poter rientrare in ambito CSS-combustibile.</a:t>
            </a:r>
          </a:p>
          <a:p>
            <a:pPr algn="just">
              <a:lnSpc>
                <a:spcPct val="150000"/>
              </a:lnSpc>
            </a:pPr>
            <a:r>
              <a:rPr lang="it-IT" sz="1600" dirty="0">
                <a:solidFill>
                  <a:schemeClr val="accent1">
                    <a:lumMod val="75000"/>
                  </a:schemeClr>
                </a:solidFill>
              </a:rPr>
              <a:t>Questo in particolare valutando gli esiti analitici del trattamento di lavaggio sulle frazioni recuperabili. Lavaggio che si rende fondamentale per la riduzione della concentrazione di cloro presente nelle materie plastiche, sottoforma di contaminante esterno alla matrice. Cloro che altrimenti, se presente in concentrazioni importanti, non consentirebbe il riutilizzo come CSS.</a:t>
            </a:r>
          </a:p>
          <a:p>
            <a:pPr algn="just">
              <a:lnSpc>
                <a:spcPct val="150000"/>
              </a:lnSpc>
            </a:pPr>
            <a:r>
              <a:rPr lang="it-IT" sz="1600" dirty="0">
                <a:solidFill>
                  <a:schemeClr val="accent1">
                    <a:lumMod val="75000"/>
                  </a:schemeClr>
                </a:solidFill>
              </a:rPr>
              <a:t>Questo in particolare per problemi legati alla possibile produzione di diossine.</a:t>
            </a:r>
          </a:p>
        </p:txBody>
      </p:sp>
    </p:spTree>
    <p:extLst>
      <p:ext uri="{BB962C8B-B14F-4D97-AF65-F5344CB8AC3E}">
        <p14:creationId xmlns:p14="http://schemas.microsoft.com/office/powerpoint/2010/main" val="314581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384185"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Riutilizzo plastiche CSS</a:t>
            </a:r>
          </a:p>
        </p:txBody>
      </p:sp>
      <p:sp>
        <p:nvSpPr>
          <p:cNvPr id="8" name="Rettangolo 7">
            <a:extLst>
              <a:ext uri="{FF2B5EF4-FFF2-40B4-BE49-F238E27FC236}">
                <a16:creationId xmlns:a16="http://schemas.microsoft.com/office/drawing/2014/main" id="{736D6C92-C71A-45E0-568F-444C10684585}"/>
              </a:ext>
            </a:extLst>
          </p:cNvPr>
          <p:cNvSpPr/>
          <p:nvPr/>
        </p:nvSpPr>
        <p:spPr>
          <a:xfrm>
            <a:off x="5855977" y="1796705"/>
            <a:ext cx="3795252" cy="2308324"/>
          </a:xfrm>
          <a:prstGeom prst="rect">
            <a:avLst/>
          </a:prstGeom>
        </p:spPr>
        <p:txBody>
          <a:bodyPr wrap="square">
            <a:spAutoFit/>
          </a:bodyPr>
          <a:lstStyle/>
          <a:p>
            <a:pPr lvl="0" algn="just" eaLnBrk="0" fontAlgn="base" hangingPunct="0">
              <a:spcBef>
                <a:spcPct val="0"/>
              </a:spcBef>
              <a:spcAft>
                <a:spcPct val="0"/>
              </a:spcAft>
            </a:pPr>
            <a:r>
              <a:rPr lang="it-IT" altLang="it-IT" sz="1600" u="sng" dirty="0">
                <a:solidFill>
                  <a:schemeClr val="accent1">
                    <a:lumMod val="75000"/>
                  </a:schemeClr>
                </a:solidFill>
              </a:rPr>
              <a:t>Norma UNI EN 15359</a:t>
            </a:r>
          </a:p>
          <a:p>
            <a:pPr lvl="0" algn="just" eaLnBrk="0" fontAlgn="base" hangingPunct="0">
              <a:spcBef>
                <a:spcPct val="0"/>
              </a:spcBef>
              <a:spcAft>
                <a:spcPct val="0"/>
              </a:spcAft>
            </a:pPr>
            <a:r>
              <a:rPr lang="it-IT" altLang="it-IT" sz="1600" dirty="0">
                <a:solidFill>
                  <a:schemeClr val="accent1">
                    <a:lumMod val="75000"/>
                  </a:schemeClr>
                </a:solidFill>
              </a:rPr>
              <a:t>“Solid recovered fuels” (SRF); classificazione del combustibile solido secondario (CSS) secondo quanto riportato dal Decreto 14 febbraio 2013 n.22 ai sensi dell’articolo 184-ter, comma 2, del decreto legislativo 3 aprile 2006, n. 152, e successive modificazioni.</a:t>
            </a:r>
          </a:p>
        </p:txBody>
      </p:sp>
      <p:pic>
        <p:nvPicPr>
          <p:cNvPr id="9" name="Immagine 8">
            <a:extLst>
              <a:ext uri="{FF2B5EF4-FFF2-40B4-BE49-F238E27FC236}">
                <a16:creationId xmlns:a16="http://schemas.microsoft.com/office/drawing/2014/main" id="{E37307BB-0B94-A800-4EEE-0927602C05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281" y="1796705"/>
            <a:ext cx="5383774" cy="24075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6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384185"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Riutilizzo plastiche recuperate</a:t>
            </a:r>
          </a:p>
        </p:txBody>
      </p:sp>
      <p:sp>
        <p:nvSpPr>
          <p:cNvPr id="2" name="Rettangolo 1">
            <a:extLst>
              <a:ext uri="{FF2B5EF4-FFF2-40B4-BE49-F238E27FC236}">
                <a16:creationId xmlns:a16="http://schemas.microsoft.com/office/drawing/2014/main" id="{FECE10BB-67F7-2EAF-2D49-8186607C4F09}"/>
              </a:ext>
            </a:extLst>
          </p:cNvPr>
          <p:cNvSpPr/>
          <p:nvPr/>
        </p:nvSpPr>
        <p:spPr>
          <a:xfrm>
            <a:off x="308692" y="945941"/>
            <a:ext cx="9071282" cy="4708981"/>
          </a:xfrm>
          <a:prstGeom prst="rect">
            <a:avLst/>
          </a:prstGeom>
        </p:spPr>
        <p:txBody>
          <a:bodyPr wrap="square">
            <a:spAutoFit/>
          </a:bodyPr>
          <a:lstStyle/>
          <a:p>
            <a:pPr algn="just">
              <a:lnSpc>
                <a:spcPct val="150000"/>
              </a:lnSpc>
            </a:pPr>
            <a:r>
              <a:rPr lang="it-IT" sz="1600" dirty="0">
                <a:solidFill>
                  <a:schemeClr val="tx2"/>
                </a:solidFill>
              </a:rPr>
              <a:t>La possibile integrazione dei polimeri nei cicli produttivi industriali, ovviamente risulta la soluzione più «nobile», sempre avendo come riferimento la scala gerarchica dei rifiuti.</a:t>
            </a:r>
          </a:p>
          <a:p>
            <a:pPr algn="just">
              <a:lnSpc>
                <a:spcPct val="150000"/>
              </a:lnSpc>
            </a:pPr>
            <a:r>
              <a:rPr lang="it-IT" sz="1600" dirty="0">
                <a:solidFill>
                  <a:schemeClr val="tx2"/>
                </a:solidFill>
              </a:rPr>
              <a:t>IREOS per questo ha fornito materiali polimerici lavorati al partner IPCB – CNR al fine di poter effettuare lavorazioni utili allo scopo. </a:t>
            </a:r>
          </a:p>
          <a:p>
            <a:pPr algn="just">
              <a:lnSpc>
                <a:spcPct val="150000"/>
              </a:lnSpc>
            </a:pPr>
            <a:r>
              <a:rPr lang="it-IT" sz="1600" b="0" i="0" u="none" strike="noStrike" baseline="0" dirty="0">
                <a:solidFill>
                  <a:schemeClr val="tx2"/>
                </a:solidFill>
              </a:rPr>
              <a:t>Ad oggi parte degli studi hanno concluso, prove eseguite su </a:t>
            </a:r>
            <a:r>
              <a:rPr lang="it-IT" sz="1600" b="1" i="0" u="none" strike="noStrike" baseline="0" dirty="0">
                <a:solidFill>
                  <a:schemeClr val="tx2"/>
                </a:solidFill>
              </a:rPr>
              <a:t>polipropilene</a:t>
            </a:r>
            <a:r>
              <a:rPr lang="it-IT" sz="1600" b="0" i="0" u="none" strike="noStrike" baseline="0" dirty="0">
                <a:solidFill>
                  <a:schemeClr val="tx2"/>
                </a:solidFill>
              </a:rPr>
              <a:t>, che la realizzazione di un materiale con solo scarti recuperati da ambiente marino non consente di ottenere materiali con proprietà accettabili. Viceversa la realizzazione di materiali riciclati miscelando le frazioni polimeriche recuperate in ambiente marino con frazioni polimeriche da riciclo quali polipropilene riciclato proveniente da scarti di produzione</a:t>
            </a:r>
            <a:r>
              <a:rPr lang="it-IT" sz="1600" dirty="0">
                <a:solidFill>
                  <a:schemeClr val="tx2"/>
                </a:solidFill>
              </a:rPr>
              <a:t> ha permesso di ottenere risultati più incoraggianti. I</a:t>
            </a:r>
            <a:r>
              <a:rPr lang="it-IT" sz="1600" b="0" i="0" u="none" strike="noStrike" baseline="0" dirty="0">
                <a:solidFill>
                  <a:schemeClr val="tx2"/>
                </a:solidFill>
              </a:rPr>
              <a:t>l materiale ottenuto contenente il 50% di rifiuti in PP recuperati da ambiente marino presenta un modulo paragonabile al PP da scarti di produzione industriale come riportato in tabella. </a:t>
            </a:r>
            <a:endParaRPr lang="it-IT" sz="1600" dirty="0">
              <a:solidFill>
                <a:schemeClr val="tx2"/>
              </a:solidFill>
            </a:endParaRPr>
          </a:p>
          <a:p>
            <a:pPr algn="just"/>
            <a:endParaRPr lang="it-IT" dirty="0">
              <a:solidFill>
                <a:schemeClr val="accent1">
                  <a:lumMod val="75000"/>
                </a:schemeClr>
              </a:solidFill>
            </a:endParaRPr>
          </a:p>
          <a:p>
            <a:pPr algn="just"/>
            <a:r>
              <a:rPr lang="it-IT" dirty="0">
                <a:solidFill>
                  <a:schemeClr val="accent1">
                    <a:lumMod val="75000"/>
                  </a:schemeClr>
                </a:solidFill>
              </a:rPr>
              <a:t>….</a:t>
            </a:r>
          </a:p>
        </p:txBody>
      </p:sp>
    </p:spTree>
    <p:extLst>
      <p:ext uri="{BB962C8B-B14F-4D97-AF65-F5344CB8AC3E}">
        <p14:creationId xmlns:p14="http://schemas.microsoft.com/office/powerpoint/2010/main" val="218714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384185"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Riutilizzo plastiche recuperate</a:t>
            </a:r>
          </a:p>
        </p:txBody>
      </p:sp>
      <p:sp>
        <p:nvSpPr>
          <p:cNvPr id="2" name="Rettangolo 1">
            <a:extLst>
              <a:ext uri="{FF2B5EF4-FFF2-40B4-BE49-F238E27FC236}">
                <a16:creationId xmlns:a16="http://schemas.microsoft.com/office/drawing/2014/main" id="{FECE10BB-67F7-2EAF-2D49-8186607C4F09}"/>
              </a:ext>
            </a:extLst>
          </p:cNvPr>
          <p:cNvSpPr/>
          <p:nvPr/>
        </p:nvSpPr>
        <p:spPr>
          <a:xfrm>
            <a:off x="308692" y="1073821"/>
            <a:ext cx="9071282" cy="1754326"/>
          </a:xfrm>
          <a:prstGeom prst="rect">
            <a:avLst/>
          </a:prstGeom>
        </p:spPr>
        <p:txBody>
          <a:bodyPr wrap="square">
            <a:spAutoFit/>
          </a:bodyPr>
          <a:lstStyle/>
          <a:p>
            <a:pPr algn="just"/>
            <a:r>
              <a:rPr lang="it-IT" sz="1800" b="0" i="0" u="none" strike="noStrike" baseline="0" dirty="0">
                <a:solidFill>
                  <a:schemeClr val="tx2"/>
                </a:solidFill>
                <a:latin typeface="Calibri" panose="020F0502020204030204" pitchFamily="34" charset="0"/>
              </a:rPr>
              <a:t>Risultati delle prove di trazione in termini di modulo elastico medio, stress a rottura medio e allungamento a rottura medio dei campioni miscelati al </a:t>
            </a:r>
            <a:r>
              <a:rPr lang="it-IT" sz="1800" b="0" i="0" u="none" strike="noStrike" baseline="0" dirty="0" err="1">
                <a:solidFill>
                  <a:schemeClr val="tx2"/>
                </a:solidFill>
                <a:latin typeface="Calibri" panose="020F0502020204030204" pitchFamily="34" charset="0"/>
              </a:rPr>
              <a:t>miniestrusore</a:t>
            </a:r>
            <a:r>
              <a:rPr lang="it-IT" sz="1800" b="0" i="0" u="none" strike="noStrike" baseline="0" dirty="0">
                <a:solidFill>
                  <a:schemeClr val="tx2"/>
                </a:solidFill>
                <a:latin typeface="Calibri" panose="020F0502020204030204" pitchFamily="34" charset="0"/>
              </a:rPr>
              <a:t> a 190°C per 5 minuti in ricircolo e stampati sotto pressa a 190°C con cornice da 0.5 mm di spessore. </a:t>
            </a:r>
            <a:endParaRPr lang="it-IT" sz="1800" b="0" i="0" u="none" strike="noStrike" baseline="0" dirty="0">
              <a:solidFill>
                <a:srgbClr val="000000"/>
              </a:solidFill>
              <a:latin typeface="Calibri" panose="020F0502020204030204" pitchFamily="34" charset="0"/>
            </a:endParaRPr>
          </a:p>
          <a:p>
            <a:pPr algn="just"/>
            <a:r>
              <a:rPr lang="it-IT" dirty="0">
                <a:solidFill>
                  <a:schemeClr val="tx2"/>
                </a:solidFill>
                <a:latin typeface="Calibri" panose="020F0502020204030204" pitchFamily="34" charset="0"/>
              </a:rPr>
              <a:t>I</a:t>
            </a:r>
            <a:r>
              <a:rPr lang="it-IT" sz="1800" b="0" i="0" u="none" strike="noStrike" baseline="0" dirty="0">
                <a:solidFill>
                  <a:schemeClr val="tx2"/>
                </a:solidFill>
                <a:latin typeface="Calibri" panose="020F0502020204030204" pitchFamily="34" charset="0"/>
              </a:rPr>
              <a:t>l materiale contenente il 50% di rifiuti in PP recuperati da ambiente marino presenta un modulo paragonabile al PP da scarti di produzione industriale con un abbassamento dello stress e dell’allungamento a rottura. </a:t>
            </a:r>
          </a:p>
        </p:txBody>
      </p:sp>
      <p:pic>
        <p:nvPicPr>
          <p:cNvPr id="4" name="Immagine 3">
            <a:extLst>
              <a:ext uri="{FF2B5EF4-FFF2-40B4-BE49-F238E27FC236}">
                <a16:creationId xmlns:a16="http://schemas.microsoft.com/office/drawing/2014/main" id="{9B54C8EC-11B0-7A40-E740-6DA12C388748}"/>
              </a:ext>
            </a:extLst>
          </p:cNvPr>
          <p:cNvPicPr>
            <a:picLocks noChangeAspect="1"/>
          </p:cNvPicPr>
          <p:nvPr/>
        </p:nvPicPr>
        <p:blipFill>
          <a:blip r:embed="rId4"/>
          <a:stretch>
            <a:fillRect/>
          </a:stretch>
        </p:blipFill>
        <p:spPr>
          <a:xfrm>
            <a:off x="1523160" y="2977266"/>
            <a:ext cx="6139819" cy="2002624"/>
          </a:xfrm>
          <a:prstGeom prst="rect">
            <a:avLst/>
          </a:prstGeom>
        </p:spPr>
      </p:pic>
    </p:spTree>
    <p:extLst>
      <p:ext uri="{BB962C8B-B14F-4D97-AF65-F5344CB8AC3E}">
        <p14:creationId xmlns:p14="http://schemas.microsoft.com/office/powerpoint/2010/main" val="411107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384185"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Riutilizzo plastiche recuperate</a:t>
            </a:r>
          </a:p>
        </p:txBody>
      </p:sp>
      <p:pic>
        <p:nvPicPr>
          <p:cNvPr id="5" name="Immagine 4">
            <a:extLst>
              <a:ext uri="{FF2B5EF4-FFF2-40B4-BE49-F238E27FC236}">
                <a16:creationId xmlns:a16="http://schemas.microsoft.com/office/drawing/2014/main" id="{6A6147CD-8EBF-73D1-F902-72054F34A5FF}"/>
              </a:ext>
            </a:extLst>
          </p:cNvPr>
          <p:cNvPicPr>
            <a:picLocks noChangeAspect="1"/>
          </p:cNvPicPr>
          <p:nvPr/>
        </p:nvPicPr>
        <p:blipFill>
          <a:blip r:embed="rId4"/>
          <a:stretch>
            <a:fillRect/>
          </a:stretch>
        </p:blipFill>
        <p:spPr>
          <a:xfrm>
            <a:off x="308692" y="1094389"/>
            <a:ext cx="4095482" cy="2788596"/>
          </a:xfrm>
          <a:prstGeom prst="rect">
            <a:avLst/>
          </a:prstGeom>
        </p:spPr>
      </p:pic>
      <p:pic>
        <p:nvPicPr>
          <p:cNvPr id="8" name="Immagine 7">
            <a:extLst>
              <a:ext uri="{FF2B5EF4-FFF2-40B4-BE49-F238E27FC236}">
                <a16:creationId xmlns:a16="http://schemas.microsoft.com/office/drawing/2014/main" id="{927919E8-F98F-2195-F562-E624A784FC92}"/>
              </a:ext>
            </a:extLst>
          </p:cNvPr>
          <p:cNvPicPr>
            <a:picLocks noChangeAspect="1"/>
          </p:cNvPicPr>
          <p:nvPr/>
        </p:nvPicPr>
        <p:blipFill>
          <a:blip r:embed="rId5"/>
          <a:stretch>
            <a:fillRect/>
          </a:stretch>
        </p:blipFill>
        <p:spPr>
          <a:xfrm>
            <a:off x="4981631" y="1100874"/>
            <a:ext cx="3966693" cy="2782111"/>
          </a:xfrm>
          <a:prstGeom prst="rect">
            <a:avLst/>
          </a:prstGeom>
        </p:spPr>
      </p:pic>
      <p:sp>
        <p:nvSpPr>
          <p:cNvPr id="12" name="CasellaDiTesto 11">
            <a:extLst>
              <a:ext uri="{FF2B5EF4-FFF2-40B4-BE49-F238E27FC236}">
                <a16:creationId xmlns:a16="http://schemas.microsoft.com/office/drawing/2014/main" id="{12414123-863C-C268-8E08-17609C1F9B24}"/>
              </a:ext>
            </a:extLst>
          </p:cNvPr>
          <p:cNvSpPr txBox="1"/>
          <p:nvPr/>
        </p:nvSpPr>
        <p:spPr>
          <a:xfrm>
            <a:off x="398206" y="3889970"/>
            <a:ext cx="9438967" cy="923330"/>
          </a:xfrm>
          <a:prstGeom prst="rect">
            <a:avLst/>
          </a:prstGeom>
          <a:noFill/>
        </p:spPr>
        <p:txBody>
          <a:bodyPr wrap="square">
            <a:spAutoFit/>
          </a:bodyPr>
          <a:lstStyle/>
          <a:p>
            <a:pPr algn="just"/>
            <a:r>
              <a:rPr lang="it-IT" sz="1800" b="0" i="0" u="none" strike="noStrike" baseline="0" dirty="0">
                <a:solidFill>
                  <a:schemeClr val="tx2"/>
                </a:solidFill>
                <a:latin typeface="Calibri" panose="020F0502020204030204" pitchFamily="34" charset="0"/>
              </a:rPr>
              <a:t>Curve sforzo/deformazione ottenute tramite prove di trazione su campioni miscelati al </a:t>
            </a:r>
            <a:r>
              <a:rPr lang="it-IT" sz="1800" b="0" i="0" u="none" strike="noStrike" baseline="0" dirty="0" err="1">
                <a:solidFill>
                  <a:schemeClr val="tx2"/>
                </a:solidFill>
                <a:latin typeface="Calibri" panose="020F0502020204030204" pitchFamily="34" charset="0"/>
              </a:rPr>
              <a:t>miniestrusore</a:t>
            </a:r>
            <a:r>
              <a:rPr lang="it-IT" sz="1800" b="0" i="0" u="none" strike="noStrike" baseline="0" dirty="0">
                <a:solidFill>
                  <a:schemeClr val="tx2"/>
                </a:solidFill>
                <a:latin typeface="Calibri" panose="020F0502020204030204" pitchFamily="34" charset="0"/>
              </a:rPr>
              <a:t> a 190°C per 5 minuti in ricircolo e stampati sotto pressa a 190°C con cornice da 0.5 mm di spessore a) PP TQ I4 </a:t>
            </a:r>
            <a:r>
              <a:rPr lang="it-IT" sz="1800" b="0" i="0" u="none" strike="noStrike" baseline="0" dirty="0" err="1">
                <a:solidFill>
                  <a:schemeClr val="tx2"/>
                </a:solidFill>
                <a:latin typeface="Calibri" panose="020F0502020204030204" pitchFamily="34" charset="0"/>
              </a:rPr>
              <a:t>mac</a:t>
            </a:r>
            <a:r>
              <a:rPr lang="it-IT" sz="1800" b="0" i="0" u="none" strike="noStrike" baseline="0" dirty="0">
                <a:solidFill>
                  <a:schemeClr val="tx2"/>
                </a:solidFill>
                <a:latin typeface="Calibri" panose="020F0502020204030204" pitchFamily="34" charset="0"/>
              </a:rPr>
              <a:t> azoto 1 mm/PP </a:t>
            </a:r>
            <a:r>
              <a:rPr lang="it-IT" sz="1800" b="0" i="0" u="none" strike="noStrike" baseline="0" dirty="0" err="1">
                <a:solidFill>
                  <a:schemeClr val="tx2"/>
                </a:solidFill>
                <a:latin typeface="Calibri" panose="020F0502020204030204" pitchFamily="34" charset="0"/>
              </a:rPr>
              <a:t>rec</a:t>
            </a:r>
            <a:r>
              <a:rPr lang="it-IT" sz="1800" b="0" i="0" u="none" strike="noStrike" baseline="0" dirty="0">
                <a:solidFill>
                  <a:schemeClr val="tx2"/>
                </a:solidFill>
                <a:latin typeface="Calibri" panose="020F0502020204030204" pitchFamily="34" charset="0"/>
              </a:rPr>
              <a:t> 50/50 b) PP </a:t>
            </a:r>
            <a:r>
              <a:rPr lang="it-IT" sz="1800" b="0" i="0" u="none" strike="noStrike" baseline="0" dirty="0" err="1">
                <a:solidFill>
                  <a:schemeClr val="tx2"/>
                </a:solidFill>
                <a:latin typeface="Calibri" panose="020F0502020204030204" pitchFamily="34" charset="0"/>
              </a:rPr>
              <a:t>rec</a:t>
            </a:r>
            <a:r>
              <a:rPr lang="it-IT" sz="1800" b="0" i="0" u="none" strike="noStrike" baseline="0" dirty="0">
                <a:solidFill>
                  <a:schemeClr val="tx2"/>
                </a:solidFill>
                <a:latin typeface="Calibri" panose="020F0502020204030204" pitchFamily="34" charset="0"/>
              </a:rPr>
              <a:t> </a:t>
            </a:r>
            <a:endParaRPr lang="it-IT" dirty="0">
              <a:solidFill>
                <a:schemeClr val="tx2"/>
              </a:solidFill>
            </a:endParaRPr>
          </a:p>
        </p:txBody>
      </p:sp>
    </p:spTree>
    <p:extLst>
      <p:ext uri="{BB962C8B-B14F-4D97-AF65-F5344CB8AC3E}">
        <p14:creationId xmlns:p14="http://schemas.microsoft.com/office/powerpoint/2010/main" val="122319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6862129"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Ricadute ambientali ed economiche</a:t>
            </a:r>
          </a:p>
        </p:txBody>
      </p:sp>
      <p:sp>
        <p:nvSpPr>
          <p:cNvPr id="12" name="CasellaDiTesto 11">
            <a:extLst>
              <a:ext uri="{FF2B5EF4-FFF2-40B4-BE49-F238E27FC236}">
                <a16:creationId xmlns:a16="http://schemas.microsoft.com/office/drawing/2014/main" id="{12414123-863C-C268-8E08-17609C1F9B24}"/>
              </a:ext>
            </a:extLst>
          </p:cNvPr>
          <p:cNvSpPr txBox="1"/>
          <p:nvPr/>
        </p:nvSpPr>
        <p:spPr>
          <a:xfrm>
            <a:off x="308692" y="1218455"/>
            <a:ext cx="9438967" cy="3370666"/>
          </a:xfrm>
          <a:prstGeom prst="rect">
            <a:avLst/>
          </a:prstGeom>
          <a:noFill/>
        </p:spPr>
        <p:txBody>
          <a:bodyPr wrap="square">
            <a:spAutoFit/>
          </a:bodyPr>
          <a:lstStyle/>
          <a:p>
            <a:pPr algn="just">
              <a:lnSpc>
                <a:spcPct val="150000"/>
              </a:lnSpc>
            </a:pPr>
            <a:r>
              <a:rPr lang="it-IT" sz="1600" dirty="0">
                <a:solidFill>
                  <a:schemeClr val="accent1">
                    <a:lumMod val="75000"/>
                  </a:schemeClr>
                </a:solidFill>
              </a:rPr>
              <a:t>Il </a:t>
            </a:r>
            <a:r>
              <a:rPr lang="it-IT" sz="1600" b="1" dirty="0">
                <a:solidFill>
                  <a:schemeClr val="accent1">
                    <a:lumMod val="75000"/>
                  </a:schemeClr>
                </a:solidFill>
              </a:rPr>
              <a:t>vantaggio ambientale </a:t>
            </a:r>
            <a:r>
              <a:rPr lang="it-IT" sz="1600" dirty="0">
                <a:solidFill>
                  <a:schemeClr val="accent1">
                    <a:lumMod val="75000"/>
                  </a:schemeClr>
                </a:solidFill>
              </a:rPr>
              <a:t>del recupero delle plastiche negli ambienti marini, non necessita </a:t>
            </a:r>
            <a:r>
              <a:rPr lang="it-IT" sz="1600">
                <a:solidFill>
                  <a:schemeClr val="accent1">
                    <a:lumMod val="75000"/>
                  </a:schemeClr>
                </a:solidFill>
              </a:rPr>
              <a:t>di particolari </a:t>
            </a:r>
            <a:r>
              <a:rPr lang="it-IT" sz="1600" dirty="0">
                <a:solidFill>
                  <a:schemeClr val="accent1">
                    <a:lumMod val="75000"/>
                  </a:schemeClr>
                </a:solidFill>
              </a:rPr>
              <a:t>approfondimenti, il progetto stesso ha origine dalla necessità di valutare un danno ambientale, alla flora ed alla fauna, assolutamente assodato, sia in termini quantitativi che qualitativi. Compresa la consapevolezza delle ripercussioni anche dirette sull’uomo.</a:t>
            </a:r>
          </a:p>
          <a:p>
            <a:pPr algn="just">
              <a:lnSpc>
                <a:spcPct val="150000"/>
              </a:lnSpc>
            </a:pPr>
            <a:endParaRPr lang="it-IT" sz="1600" dirty="0">
              <a:solidFill>
                <a:schemeClr val="accent1">
                  <a:lumMod val="75000"/>
                </a:schemeClr>
              </a:solidFill>
            </a:endParaRPr>
          </a:p>
          <a:p>
            <a:pPr algn="just">
              <a:lnSpc>
                <a:spcPct val="150000"/>
              </a:lnSpc>
            </a:pPr>
            <a:r>
              <a:rPr lang="it-IT" sz="1600" dirty="0">
                <a:solidFill>
                  <a:schemeClr val="accent1">
                    <a:lumMod val="75000"/>
                  </a:schemeClr>
                </a:solidFill>
              </a:rPr>
              <a:t>Come negli ultimi anni frequentemente accade, anche a seguito di un </a:t>
            </a:r>
            <a:r>
              <a:rPr lang="it-IT" sz="1600" b="1" dirty="0">
                <a:solidFill>
                  <a:schemeClr val="accent1">
                    <a:lumMod val="75000"/>
                  </a:schemeClr>
                </a:solidFill>
              </a:rPr>
              <a:t>diverso approccio culturale </a:t>
            </a:r>
            <a:r>
              <a:rPr lang="it-IT" sz="1600" dirty="0">
                <a:solidFill>
                  <a:schemeClr val="accent1">
                    <a:lumMod val="75000"/>
                  </a:schemeClr>
                </a:solidFill>
              </a:rPr>
              <a:t>alle problematiche legate all’ambiente, la spinta ad intervenire nella soluzione del problema, da parte da </a:t>
            </a:r>
            <a:r>
              <a:rPr lang="it-IT" sz="1600" b="1" dirty="0">
                <a:solidFill>
                  <a:schemeClr val="accent1">
                    <a:lumMod val="75000"/>
                  </a:schemeClr>
                </a:solidFill>
              </a:rPr>
              <a:t>Enti ed Istituzioni</a:t>
            </a:r>
            <a:r>
              <a:rPr lang="it-IT" sz="1600" dirty="0">
                <a:solidFill>
                  <a:schemeClr val="accent1">
                    <a:lumMod val="75000"/>
                  </a:schemeClr>
                </a:solidFill>
              </a:rPr>
              <a:t>, è assolutamente decisa e spesso agevolata nei suoi percorsi amministrativi.</a:t>
            </a:r>
          </a:p>
          <a:p>
            <a:pPr algn="just">
              <a:lnSpc>
                <a:spcPct val="150000"/>
              </a:lnSpc>
            </a:pPr>
            <a:r>
              <a:rPr lang="it-IT" sz="1600" dirty="0">
                <a:solidFill>
                  <a:schemeClr val="accent1">
                    <a:lumMod val="75000"/>
                  </a:schemeClr>
                </a:solidFill>
              </a:rPr>
              <a:t>Non altrettanto scontato l’equilibrio economico.</a:t>
            </a:r>
          </a:p>
        </p:txBody>
      </p:sp>
    </p:spTree>
    <p:extLst>
      <p:ext uri="{BB962C8B-B14F-4D97-AF65-F5344CB8AC3E}">
        <p14:creationId xmlns:p14="http://schemas.microsoft.com/office/powerpoint/2010/main" val="818664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997340"/>
            <a:ext cx="9071282" cy="4109330"/>
          </a:xfrm>
          <a:prstGeom prst="rect">
            <a:avLst/>
          </a:prstGeom>
        </p:spPr>
        <p:txBody>
          <a:bodyPr wrap="square">
            <a:spAutoFit/>
          </a:bodyPr>
          <a:lstStyle/>
          <a:p>
            <a:pPr algn="just">
              <a:lnSpc>
                <a:spcPct val="150000"/>
              </a:lnSpc>
            </a:pPr>
            <a:r>
              <a:rPr lang="it-IT" sz="1600" dirty="0">
                <a:solidFill>
                  <a:schemeClr val="accent1">
                    <a:lumMod val="75000"/>
                  </a:schemeClr>
                </a:solidFill>
              </a:rPr>
              <a:t>Più semplice pensare ad un ritorno economico del </a:t>
            </a:r>
            <a:r>
              <a:rPr lang="it-IT" sz="1600" b="1" dirty="0">
                <a:solidFill>
                  <a:schemeClr val="accent1">
                    <a:lumMod val="75000"/>
                  </a:schemeClr>
                </a:solidFill>
              </a:rPr>
              <a:t>polimero</a:t>
            </a:r>
            <a:r>
              <a:rPr lang="it-IT" sz="1600" dirty="0">
                <a:solidFill>
                  <a:schemeClr val="accent1">
                    <a:lumMod val="75000"/>
                  </a:schemeClr>
                </a:solidFill>
              </a:rPr>
              <a:t> da reimmettere nel mercato industriale.</a:t>
            </a:r>
          </a:p>
          <a:p>
            <a:pPr algn="just">
              <a:lnSpc>
                <a:spcPct val="150000"/>
              </a:lnSpc>
            </a:pPr>
            <a:r>
              <a:rPr lang="it-IT" sz="1600" dirty="0">
                <a:solidFill>
                  <a:schemeClr val="accent1">
                    <a:lumMod val="75000"/>
                  </a:schemeClr>
                </a:solidFill>
              </a:rPr>
              <a:t>Qualunque sia la sua percentuale di riutilizzo in una miscela, nel peggiore dei casi può essere considerato semplicemente come un risparmio rispetto alla materia prima stessa:  considerato il costo dei polimeri puri ma anche la difficoltà nel reperire gli stessi, il bilancio economico non potrebbe che essere interessante. </a:t>
            </a:r>
            <a:r>
              <a:rPr lang="it-IT" sz="1600" b="1" dirty="0">
                <a:solidFill>
                  <a:schemeClr val="accent1">
                    <a:lumMod val="75000"/>
                  </a:schemeClr>
                </a:solidFill>
              </a:rPr>
              <a:t>Valutando però i costi di recupero, quantitativi e logistica.</a:t>
            </a:r>
          </a:p>
          <a:p>
            <a:pPr algn="just">
              <a:lnSpc>
                <a:spcPct val="150000"/>
              </a:lnSpc>
            </a:pPr>
            <a:endParaRPr lang="it-IT" sz="1600" dirty="0">
              <a:solidFill>
                <a:schemeClr val="accent1">
                  <a:lumMod val="75000"/>
                </a:schemeClr>
              </a:solidFill>
            </a:endParaRPr>
          </a:p>
          <a:p>
            <a:pPr algn="just">
              <a:lnSpc>
                <a:spcPct val="150000"/>
              </a:lnSpc>
            </a:pPr>
            <a:r>
              <a:rPr lang="it-IT" sz="1600" dirty="0">
                <a:solidFill>
                  <a:schemeClr val="accent1">
                    <a:lumMod val="75000"/>
                  </a:schemeClr>
                </a:solidFill>
              </a:rPr>
              <a:t>Così come per il </a:t>
            </a:r>
            <a:r>
              <a:rPr lang="it-IT" sz="1600" b="1" dirty="0">
                <a:solidFill>
                  <a:schemeClr val="accent1">
                    <a:lumMod val="75000"/>
                  </a:schemeClr>
                </a:solidFill>
              </a:rPr>
              <a:t>CSS,</a:t>
            </a:r>
            <a:r>
              <a:rPr lang="it-IT" sz="1600" dirty="0">
                <a:solidFill>
                  <a:schemeClr val="accent1">
                    <a:lumMod val="75000"/>
                  </a:schemeClr>
                </a:solidFill>
              </a:rPr>
              <a:t> un materiale/rifiuto in grado di garantire un valore economico importante, basti pensare al suo potere calorifico intrinseco (circa 10.000 Kcal/Kg) paragonato ad un equivalente combustibile (circa 7.000 Kcal/Kg del pet coke). Con ulteriore vantaggio che la modalità di recupero richiede minore raffinazione.</a:t>
            </a:r>
          </a:p>
        </p:txBody>
      </p:sp>
      <p:sp>
        <p:nvSpPr>
          <p:cNvPr id="7" name="CasellaDiTesto 6">
            <a:extLst>
              <a:ext uri="{FF2B5EF4-FFF2-40B4-BE49-F238E27FC236}">
                <a16:creationId xmlns:a16="http://schemas.microsoft.com/office/drawing/2014/main" id="{9A3510EB-75BC-39C4-03B6-EC5B7837770E}"/>
              </a:ext>
            </a:extLst>
          </p:cNvPr>
          <p:cNvSpPr txBox="1"/>
          <p:nvPr/>
        </p:nvSpPr>
        <p:spPr>
          <a:xfrm>
            <a:off x="308692" y="474120"/>
            <a:ext cx="6862129"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Ricadute ambientali ed economiche</a:t>
            </a:r>
          </a:p>
        </p:txBody>
      </p:sp>
    </p:spTree>
    <p:extLst>
      <p:ext uri="{BB962C8B-B14F-4D97-AF65-F5344CB8AC3E}">
        <p14:creationId xmlns:p14="http://schemas.microsoft.com/office/powerpoint/2010/main" val="242139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997340"/>
            <a:ext cx="9071282" cy="3739998"/>
          </a:xfrm>
          <a:prstGeom prst="rect">
            <a:avLst/>
          </a:prstGeom>
        </p:spPr>
        <p:txBody>
          <a:bodyPr wrap="square">
            <a:spAutoFit/>
          </a:bodyPr>
          <a:lstStyle/>
          <a:p>
            <a:pPr algn="just">
              <a:lnSpc>
                <a:spcPct val="150000"/>
              </a:lnSpc>
            </a:pPr>
            <a:r>
              <a:rPr lang="it-IT" sz="1600" dirty="0">
                <a:solidFill>
                  <a:schemeClr val="accent1">
                    <a:lumMod val="75000"/>
                  </a:schemeClr>
                </a:solidFill>
              </a:rPr>
              <a:t>Il costo di recupero, specialmente se dedicato e non ottenuto con sistemi già operativi in mare, ed in particolare in aree ove sia presente una grande e diffusa dispersione caratterizzata da basse concentrazioni di plastiche, potrebbe non essere sostenibile. Da cui l’idea di utilizzare i pescherecci. Altre valutazioni se l’intervento fosse previsto in aree ad alta concentrazione di plastiche racchiusa in spazi ridotti (le così dette Pacific </a:t>
            </a:r>
            <a:r>
              <a:rPr lang="it-IT" sz="1600" b="1" dirty="0">
                <a:solidFill>
                  <a:schemeClr val="accent1">
                    <a:lumMod val="75000"/>
                  </a:schemeClr>
                </a:solidFill>
              </a:rPr>
              <a:t>Trash Vortex </a:t>
            </a:r>
            <a:r>
              <a:rPr lang="it-IT" sz="1600" dirty="0">
                <a:solidFill>
                  <a:schemeClr val="accent1">
                    <a:lumMod val="75000"/>
                  </a:schemeClr>
                </a:solidFill>
              </a:rPr>
              <a:t>o Great Pacific </a:t>
            </a:r>
            <a:r>
              <a:rPr lang="it-IT" sz="1600" b="1" dirty="0">
                <a:solidFill>
                  <a:schemeClr val="accent1">
                    <a:lumMod val="75000"/>
                  </a:schemeClr>
                </a:solidFill>
              </a:rPr>
              <a:t>Garbage Patch</a:t>
            </a:r>
            <a:r>
              <a:rPr lang="it-IT" sz="1600" dirty="0">
                <a:solidFill>
                  <a:schemeClr val="accent1">
                    <a:lumMod val="75000"/>
                  </a:schemeClr>
                </a:solidFill>
              </a:rPr>
              <a:t>).</a:t>
            </a:r>
          </a:p>
          <a:p>
            <a:pPr algn="just">
              <a:lnSpc>
                <a:spcPct val="150000"/>
              </a:lnSpc>
            </a:pPr>
            <a:endParaRPr lang="it-IT" sz="1600" dirty="0">
              <a:solidFill>
                <a:schemeClr val="accent1">
                  <a:lumMod val="75000"/>
                </a:schemeClr>
              </a:solidFill>
            </a:endParaRPr>
          </a:p>
          <a:p>
            <a:pPr algn="just">
              <a:lnSpc>
                <a:spcPct val="150000"/>
              </a:lnSpc>
            </a:pPr>
            <a:r>
              <a:rPr lang="it-IT" sz="1600" dirty="0">
                <a:solidFill>
                  <a:schemeClr val="accent1">
                    <a:lumMod val="75000"/>
                  </a:schemeClr>
                </a:solidFill>
              </a:rPr>
              <a:t>Nel caso preso in esame, il materiale recuperato, oltre ad avere ovviamente un peso specifico molto basso (0,2 ton/m3 contro i circa 0,40 di un pet coke) restituisce quantitativi recuperati molto ridotti.</a:t>
            </a:r>
          </a:p>
        </p:txBody>
      </p:sp>
      <p:sp>
        <p:nvSpPr>
          <p:cNvPr id="7" name="CasellaDiTesto 6">
            <a:extLst>
              <a:ext uri="{FF2B5EF4-FFF2-40B4-BE49-F238E27FC236}">
                <a16:creationId xmlns:a16="http://schemas.microsoft.com/office/drawing/2014/main" id="{9A3510EB-75BC-39C4-03B6-EC5B7837770E}"/>
              </a:ext>
            </a:extLst>
          </p:cNvPr>
          <p:cNvSpPr txBox="1"/>
          <p:nvPr/>
        </p:nvSpPr>
        <p:spPr>
          <a:xfrm>
            <a:off x="308692" y="474120"/>
            <a:ext cx="6862129"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Ricadute ambientali ed economiche</a:t>
            </a:r>
          </a:p>
        </p:txBody>
      </p:sp>
    </p:spTree>
    <p:extLst>
      <p:ext uri="{BB962C8B-B14F-4D97-AF65-F5344CB8AC3E}">
        <p14:creationId xmlns:p14="http://schemas.microsoft.com/office/powerpoint/2010/main" val="156345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997340"/>
            <a:ext cx="9071282" cy="4109330"/>
          </a:xfrm>
          <a:prstGeom prst="rect">
            <a:avLst/>
          </a:prstGeom>
        </p:spPr>
        <p:txBody>
          <a:bodyPr wrap="square">
            <a:spAutoFit/>
          </a:bodyPr>
          <a:lstStyle/>
          <a:p>
            <a:pPr algn="just">
              <a:lnSpc>
                <a:spcPct val="150000"/>
              </a:lnSpc>
            </a:pPr>
            <a:r>
              <a:rPr lang="it-IT" sz="1600" dirty="0">
                <a:solidFill>
                  <a:schemeClr val="accent1">
                    <a:lumMod val="75000"/>
                  </a:schemeClr>
                </a:solidFill>
              </a:rPr>
              <a:t>Un buon risultato economico si potrebbe raggiungere puntando quindi su due distinti fattori, da un lato il recupero, dall’altro la logistica dello stoccaggio/distribuzione.</a:t>
            </a:r>
          </a:p>
          <a:p>
            <a:pPr algn="just">
              <a:lnSpc>
                <a:spcPct val="150000"/>
              </a:lnSpc>
            </a:pPr>
            <a:endParaRPr lang="it-IT" sz="1600" dirty="0">
              <a:solidFill>
                <a:schemeClr val="accent1">
                  <a:lumMod val="75000"/>
                </a:schemeClr>
              </a:solidFill>
            </a:endParaRPr>
          </a:p>
          <a:p>
            <a:pPr algn="just">
              <a:lnSpc>
                <a:spcPct val="150000"/>
              </a:lnSpc>
            </a:pPr>
            <a:r>
              <a:rPr lang="it-IT" sz="1600" b="1" dirty="0">
                <a:solidFill>
                  <a:schemeClr val="accent1">
                    <a:lumMod val="75000"/>
                  </a:schemeClr>
                </a:solidFill>
              </a:rPr>
              <a:t>Recupero</a:t>
            </a:r>
            <a:r>
              <a:rPr lang="it-IT" sz="1600" dirty="0">
                <a:solidFill>
                  <a:schemeClr val="accent1">
                    <a:lumMod val="75000"/>
                  </a:schemeClr>
                </a:solidFill>
              </a:rPr>
              <a:t>, come ipotizzato, sfruttando le imbarcazioni già operative negli specchi acquei e riducendo al minimo i costi di trattamento, con impianti ridotti per dimensione (costi minori e spazi occupati non impattanti) oppure utilizzando barriere statiche e sfruttando il movimento delle correnti.</a:t>
            </a:r>
          </a:p>
          <a:p>
            <a:pPr algn="just">
              <a:lnSpc>
                <a:spcPct val="150000"/>
              </a:lnSpc>
            </a:pPr>
            <a:endParaRPr lang="it-IT" sz="1600" dirty="0">
              <a:solidFill>
                <a:schemeClr val="accent1">
                  <a:lumMod val="75000"/>
                </a:schemeClr>
              </a:solidFill>
            </a:endParaRPr>
          </a:p>
          <a:p>
            <a:pPr algn="just">
              <a:lnSpc>
                <a:spcPct val="150000"/>
              </a:lnSpc>
            </a:pPr>
            <a:r>
              <a:rPr lang="it-IT" sz="1600" dirty="0">
                <a:solidFill>
                  <a:schemeClr val="accent1">
                    <a:lumMod val="75000"/>
                  </a:schemeClr>
                </a:solidFill>
              </a:rPr>
              <a:t>Circa la </a:t>
            </a:r>
            <a:r>
              <a:rPr lang="it-IT" sz="1600" b="1" dirty="0">
                <a:solidFill>
                  <a:schemeClr val="accent1">
                    <a:lumMod val="75000"/>
                  </a:schemeClr>
                </a:solidFill>
              </a:rPr>
              <a:t>logistica</a:t>
            </a:r>
            <a:r>
              <a:rPr lang="it-IT" sz="1600" dirty="0">
                <a:solidFill>
                  <a:schemeClr val="accent1">
                    <a:lumMod val="75000"/>
                  </a:schemeClr>
                </a:solidFill>
              </a:rPr>
              <a:t>, pensare sistemi di stoccaggio in aree dedicate nelle zone portuali, dove potere ipotizzare il trasporto se abbinato ad altri materiali oppure raggiunti i carichi minimi per ammortizzare i costi di trasporto.</a:t>
            </a:r>
          </a:p>
        </p:txBody>
      </p:sp>
      <p:sp>
        <p:nvSpPr>
          <p:cNvPr id="7" name="CasellaDiTesto 6">
            <a:extLst>
              <a:ext uri="{FF2B5EF4-FFF2-40B4-BE49-F238E27FC236}">
                <a16:creationId xmlns:a16="http://schemas.microsoft.com/office/drawing/2014/main" id="{9A3510EB-75BC-39C4-03B6-EC5B7837770E}"/>
              </a:ext>
            </a:extLst>
          </p:cNvPr>
          <p:cNvSpPr txBox="1"/>
          <p:nvPr/>
        </p:nvSpPr>
        <p:spPr>
          <a:xfrm>
            <a:off x="308692" y="474120"/>
            <a:ext cx="6862129"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Ricadute ambientali ed economiche</a:t>
            </a:r>
          </a:p>
        </p:txBody>
      </p:sp>
    </p:spTree>
    <p:extLst>
      <p:ext uri="{BB962C8B-B14F-4D97-AF65-F5344CB8AC3E}">
        <p14:creationId xmlns:p14="http://schemas.microsoft.com/office/powerpoint/2010/main" val="6461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8156"/>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Alcuni numeri…</a:t>
            </a:r>
          </a:p>
        </p:txBody>
      </p:sp>
      <p:sp>
        <p:nvSpPr>
          <p:cNvPr id="2" name="Rettangolo 1">
            <a:extLst>
              <a:ext uri="{FF2B5EF4-FFF2-40B4-BE49-F238E27FC236}">
                <a16:creationId xmlns:a16="http://schemas.microsoft.com/office/drawing/2014/main" id="{FECE10BB-67F7-2EAF-2D49-8186607C4F09}"/>
              </a:ext>
            </a:extLst>
          </p:cNvPr>
          <p:cNvSpPr/>
          <p:nvPr/>
        </p:nvSpPr>
        <p:spPr>
          <a:xfrm>
            <a:off x="377311" y="1092733"/>
            <a:ext cx="9071282" cy="4031873"/>
          </a:xfrm>
          <a:prstGeom prst="rect">
            <a:avLst/>
          </a:prstGeom>
        </p:spPr>
        <p:txBody>
          <a:bodyPr wrap="square">
            <a:spAutoFit/>
          </a:bodyPr>
          <a:lstStyle/>
          <a:p>
            <a:pPr algn="just"/>
            <a:r>
              <a:rPr lang="it-IT" sz="1600" dirty="0">
                <a:solidFill>
                  <a:schemeClr val="accent1">
                    <a:lumMod val="75000"/>
                  </a:schemeClr>
                </a:solidFill>
              </a:rPr>
              <a:t>L’Europa è il secondo maggiore produttore mondiale di plastica dopo la Cina.</a:t>
            </a:r>
          </a:p>
          <a:p>
            <a:pPr algn="just"/>
            <a:endParaRPr lang="it-IT" sz="1600" dirty="0">
              <a:solidFill>
                <a:schemeClr val="accent1">
                  <a:lumMod val="75000"/>
                </a:schemeClr>
              </a:solidFill>
            </a:endParaRPr>
          </a:p>
          <a:p>
            <a:pPr algn="just"/>
            <a:r>
              <a:rPr lang="it-IT" sz="1600" dirty="0">
                <a:solidFill>
                  <a:schemeClr val="accent1">
                    <a:lumMod val="75000"/>
                  </a:schemeClr>
                </a:solidFill>
              </a:rPr>
              <a:t>Sono 27 milioni di tonnellate di rifiuti plastici prodotti ogni anno (460 nel mondo).</a:t>
            </a:r>
          </a:p>
          <a:p>
            <a:pPr algn="just"/>
            <a:endParaRPr lang="it-IT" sz="1600" dirty="0">
              <a:solidFill>
                <a:schemeClr val="accent1">
                  <a:lumMod val="75000"/>
                </a:schemeClr>
              </a:solidFill>
            </a:endParaRPr>
          </a:p>
          <a:p>
            <a:pPr marL="285750" lvl="0" indent="-285750" algn="just">
              <a:buFontTx/>
              <a:buChar char="-"/>
            </a:pPr>
            <a:r>
              <a:rPr lang="it-IT" sz="1600" dirty="0">
                <a:solidFill>
                  <a:schemeClr val="accent1">
                    <a:lumMod val="75000"/>
                  </a:schemeClr>
                </a:solidFill>
              </a:rPr>
              <a:t>Tra le 70 e le 130 mila tonnellate di microplastiche (frammenti più piccoli di 5 mm) e tra le 150 e le 500 mila tonnellate di </a:t>
            </a:r>
            <a:r>
              <a:rPr lang="it-IT" sz="1600" dirty="0" err="1">
                <a:solidFill>
                  <a:schemeClr val="accent1">
                    <a:lumMod val="75000"/>
                  </a:schemeClr>
                </a:solidFill>
              </a:rPr>
              <a:t>macroplastiche</a:t>
            </a:r>
            <a:r>
              <a:rPr lang="it-IT" sz="1600" dirty="0">
                <a:solidFill>
                  <a:schemeClr val="accent1">
                    <a:lumMod val="75000"/>
                  </a:schemeClr>
                </a:solidFill>
              </a:rPr>
              <a:t> finiscono ogni anno nel Mar Mediterraneo e nei mari d’Europa.</a:t>
            </a:r>
          </a:p>
          <a:p>
            <a:pPr marL="285750" lvl="0" indent="-285750" algn="just">
              <a:buFontTx/>
              <a:buChar char="-"/>
            </a:pPr>
            <a:r>
              <a:rPr lang="it-IT" sz="1600" dirty="0">
                <a:solidFill>
                  <a:schemeClr val="accent1">
                    <a:lumMod val="75000"/>
                  </a:schemeClr>
                </a:solidFill>
              </a:rPr>
              <a:t>Il Mediterraneo rappresenta solo l’1% delle acque mondiali ma nelle sue acque si concentra il 7% della microplastica globale.</a:t>
            </a:r>
          </a:p>
          <a:p>
            <a:pPr lvl="0" algn="just"/>
            <a:endParaRPr lang="it-IT" sz="1600" dirty="0">
              <a:solidFill>
                <a:schemeClr val="accent1">
                  <a:lumMod val="75000"/>
                </a:schemeClr>
              </a:solidFill>
            </a:endParaRPr>
          </a:p>
          <a:p>
            <a:pPr lvl="0" algn="just"/>
            <a:r>
              <a:rPr lang="it-IT" sz="1600" dirty="0">
                <a:solidFill>
                  <a:schemeClr val="accent1">
                    <a:lumMod val="75000"/>
                  </a:schemeClr>
                </a:solidFill>
              </a:rPr>
              <a:t>Sulle coste del Mediterraneo vivono 150 milioni di persone, che producono tra i 208 e i 760 kg l’anno di rifiuti solidi urbani.</a:t>
            </a:r>
          </a:p>
          <a:p>
            <a:pPr lvl="0" algn="just"/>
            <a:r>
              <a:rPr lang="it-IT" sz="1600" dirty="0">
                <a:solidFill>
                  <a:schemeClr val="accent1">
                    <a:lumMod val="75000"/>
                  </a:schemeClr>
                </a:solidFill>
              </a:rPr>
              <a:t>I turisti generano un aumento del 40% dell’inquinamento estivo da plastica.</a:t>
            </a:r>
          </a:p>
          <a:p>
            <a:pPr lvl="0" algn="just"/>
            <a:r>
              <a:rPr lang="it-IT" sz="1600" dirty="0">
                <a:solidFill>
                  <a:schemeClr val="accent1">
                    <a:lumMod val="75000"/>
                  </a:schemeClr>
                </a:solidFill>
              </a:rPr>
              <a:t> </a:t>
            </a:r>
          </a:p>
          <a:p>
            <a:pPr lvl="0" algn="just"/>
            <a:r>
              <a:rPr lang="it-IT" sz="1600" dirty="0">
                <a:solidFill>
                  <a:schemeClr val="accent1">
                    <a:lumMod val="75000"/>
                  </a:schemeClr>
                </a:solidFill>
              </a:rPr>
              <a:t>I rifiuti plastici che rappresentano il 95% dei rifiuti in mare aperto, sui fondali e sulle spiagge del Mediterraneo, sono trasportati anche da fiumi (dal Nilo al Po, Tevere, Sarno).</a:t>
            </a:r>
          </a:p>
        </p:txBody>
      </p:sp>
    </p:spTree>
    <p:extLst>
      <p:ext uri="{BB962C8B-B14F-4D97-AF65-F5344CB8AC3E}">
        <p14:creationId xmlns:p14="http://schemas.microsoft.com/office/powerpoint/2010/main" val="318475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0"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Cosa succede alla plastica</a:t>
            </a:r>
          </a:p>
        </p:txBody>
      </p:sp>
      <p:sp>
        <p:nvSpPr>
          <p:cNvPr id="2" name="Rettangolo 1">
            <a:extLst>
              <a:ext uri="{FF2B5EF4-FFF2-40B4-BE49-F238E27FC236}">
                <a16:creationId xmlns:a16="http://schemas.microsoft.com/office/drawing/2014/main" id="{FECE10BB-67F7-2EAF-2D49-8186607C4F09}"/>
              </a:ext>
            </a:extLst>
          </p:cNvPr>
          <p:cNvSpPr/>
          <p:nvPr/>
        </p:nvSpPr>
        <p:spPr>
          <a:xfrm>
            <a:off x="308692" y="1216268"/>
            <a:ext cx="9071282" cy="3293209"/>
          </a:xfrm>
          <a:prstGeom prst="rect">
            <a:avLst/>
          </a:prstGeom>
        </p:spPr>
        <p:txBody>
          <a:bodyPr wrap="square">
            <a:spAutoFit/>
          </a:bodyPr>
          <a:lstStyle/>
          <a:p>
            <a:pPr algn="just"/>
            <a:r>
              <a:rPr lang="it-IT" sz="1600" dirty="0">
                <a:solidFill>
                  <a:schemeClr val="accent1">
                    <a:lumMod val="75000"/>
                  </a:schemeClr>
                </a:solidFill>
              </a:rPr>
              <a:t>Dopo la dispersione in mare, il 65% della plastica rimane in superficie per 1 anno e viaggia per circa 10 anni spinta da venti e correnti. L’80% di questa plastica termina il proprio viaggio finendo sulle coste. </a:t>
            </a:r>
          </a:p>
          <a:p>
            <a:pPr algn="just"/>
            <a:endParaRPr lang="it-IT" sz="1600" dirty="0">
              <a:solidFill>
                <a:schemeClr val="accent1">
                  <a:lumMod val="75000"/>
                </a:schemeClr>
              </a:solidFill>
            </a:endParaRPr>
          </a:p>
          <a:p>
            <a:pPr lvl="0" algn="just" eaLnBrk="0" fontAlgn="base" hangingPunct="0">
              <a:spcBef>
                <a:spcPct val="0"/>
              </a:spcBef>
              <a:spcAft>
                <a:spcPct val="0"/>
              </a:spcAft>
            </a:pPr>
            <a:r>
              <a:rPr lang="it-IT" altLang="it-IT" sz="1600" dirty="0">
                <a:solidFill>
                  <a:schemeClr val="accent1">
                    <a:lumMod val="75000"/>
                  </a:schemeClr>
                </a:solidFill>
              </a:rPr>
              <a:t>Tutta la plastica subisce un processo di </a:t>
            </a:r>
            <a:r>
              <a:rPr lang="it-IT" altLang="it-IT" sz="1600" b="1" dirty="0">
                <a:solidFill>
                  <a:schemeClr val="accent1">
                    <a:lumMod val="75000"/>
                  </a:schemeClr>
                </a:solidFill>
              </a:rPr>
              <a:t>degradazione</a:t>
            </a:r>
            <a:r>
              <a:rPr lang="it-IT" altLang="it-IT" sz="1600" dirty="0">
                <a:solidFill>
                  <a:schemeClr val="accent1">
                    <a:lumMod val="75000"/>
                  </a:schemeClr>
                </a:solidFill>
              </a:rPr>
              <a:t>, ossia un cambiamento di alcune proprietà del polimero - resistenza alla trazione, colore, forma, </a:t>
            </a:r>
            <a:r>
              <a:rPr lang="it-IT" altLang="it-IT" sz="1600" dirty="0" err="1">
                <a:solidFill>
                  <a:schemeClr val="accent1">
                    <a:lumMod val="75000"/>
                  </a:schemeClr>
                </a:solidFill>
              </a:rPr>
              <a:t>ecc</a:t>
            </a:r>
            <a:r>
              <a:rPr lang="it-IT" altLang="it-IT" sz="1600" dirty="0">
                <a:solidFill>
                  <a:schemeClr val="accent1">
                    <a:lumMod val="75000"/>
                  </a:schemeClr>
                </a:solidFill>
              </a:rPr>
              <a:t> - sotto l'influenza di uno o più fattori ambientali esterni, oltre che in relazione al tipo di polimero stesso, alla presenza di eventuali additivi, trattamenti superficiali, colore.</a:t>
            </a:r>
          </a:p>
          <a:p>
            <a:pPr lvl="0" algn="just" eaLnBrk="0" fontAlgn="base" hangingPunct="0">
              <a:spcBef>
                <a:spcPct val="0"/>
              </a:spcBef>
              <a:spcAft>
                <a:spcPct val="0"/>
              </a:spcAft>
            </a:pPr>
            <a:endParaRPr lang="it-IT" altLang="it-IT" sz="1600" dirty="0">
              <a:solidFill>
                <a:schemeClr val="accent1">
                  <a:lumMod val="75000"/>
                </a:schemeClr>
              </a:solidFill>
            </a:endParaRPr>
          </a:p>
          <a:p>
            <a:pPr lvl="0" algn="just" eaLnBrk="0" fontAlgn="base" hangingPunct="0">
              <a:spcBef>
                <a:spcPct val="0"/>
              </a:spcBef>
              <a:spcAft>
                <a:spcPct val="0"/>
              </a:spcAft>
              <a:buFontTx/>
              <a:buChar char="•"/>
            </a:pPr>
            <a:r>
              <a:rPr lang="it-IT" altLang="it-IT" sz="1600" dirty="0">
                <a:solidFill>
                  <a:schemeClr val="accent1">
                    <a:lumMod val="75000"/>
                  </a:schemeClr>
                </a:solidFill>
              </a:rPr>
              <a:t> Radiazioni elettromagnetiche (in particolare UV)</a:t>
            </a:r>
          </a:p>
          <a:p>
            <a:pPr lvl="0" algn="just" eaLnBrk="0" fontAlgn="base" hangingPunct="0">
              <a:spcBef>
                <a:spcPct val="0"/>
              </a:spcBef>
              <a:spcAft>
                <a:spcPct val="0"/>
              </a:spcAft>
              <a:buFontTx/>
              <a:buChar char="•"/>
            </a:pPr>
            <a:r>
              <a:rPr lang="it-IT" altLang="it-IT" sz="1600" dirty="0">
                <a:solidFill>
                  <a:schemeClr val="accent1">
                    <a:lumMod val="75000"/>
                  </a:schemeClr>
                </a:solidFill>
              </a:rPr>
              <a:t> Agenti ossidanti (ossigeno e umidità)</a:t>
            </a:r>
          </a:p>
          <a:p>
            <a:pPr lvl="0" algn="just" eaLnBrk="0" fontAlgn="base" hangingPunct="0">
              <a:spcBef>
                <a:spcPct val="0"/>
              </a:spcBef>
              <a:spcAft>
                <a:spcPct val="0"/>
              </a:spcAft>
              <a:buFontTx/>
              <a:buChar char="•"/>
            </a:pPr>
            <a:r>
              <a:rPr lang="it-IT" altLang="it-IT" sz="1600" dirty="0">
                <a:solidFill>
                  <a:schemeClr val="accent1">
                    <a:lumMod val="75000"/>
                  </a:schemeClr>
                </a:solidFill>
              </a:rPr>
              <a:t> Energia termica (calore)</a:t>
            </a:r>
          </a:p>
          <a:p>
            <a:pPr lvl="0" algn="just" eaLnBrk="0" fontAlgn="base" hangingPunct="0">
              <a:spcBef>
                <a:spcPct val="0"/>
              </a:spcBef>
              <a:spcAft>
                <a:spcPct val="0"/>
              </a:spcAft>
              <a:buFontTx/>
              <a:buChar char="•"/>
            </a:pPr>
            <a:r>
              <a:rPr lang="it-IT" altLang="it-IT" sz="1600" dirty="0">
                <a:solidFill>
                  <a:schemeClr val="accent1">
                    <a:lumMod val="75000"/>
                  </a:schemeClr>
                </a:solidFill>
              </a:rPr>
              <a:t> Stress fisico-meccanico (vento, onde del mare)</a:t>
            </a:r>
          </a:p>
        </p:txBody>
      </p:sp>
    </p:spTree>
    <p:extLst>
      <p:ext uri="{BB962C8B-B14F-4D97-AF65-F5344CB8AC3E}">
        <p14:creationId xmlns:p14="http://schemas.microsoft.com/office/powerpoint/2010/main" val="2573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8156"/>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1216268"/>
            <a:ext cx="4193148" cy="3293209"/>
          </a:xfrm>
          <a:prstGeom prst="rect">
            <a:avLst/>
          </a:prstGeom>
        </p:spPr>
        <p:txBody>
          <a:bodyPr wrap="square">
            <a:spAutoFit/>
          </a:bodyPr>
          <a:lstStyle/>
          <a:p>
            <a:pPr lvl="0" algn="just" eaLnBrk="0" fontAlgn="base" hangingPunct="0">
              <a:spcBef>
                <a:spcPct val="0"/>
              </a:spcBef>
              <a:spcAft>
                <a:spcPct val="0"/>
              </a:spcAft>
              <a:tabLst>
                <a:tab pos="457200" algn="l"/>
              </a:tabLst>
            </a:pPr>
            <a:r>
              <a:rPr lang="it-IT" altLang="it-IT" sz="1600" dirty="0">
                <a:solidFill>
                  <a:schemeClr val="accent1">
                    <a:lumMod val="75000"/>
                  </a:schemeClr>
                </a:solidFill>
              </a:rPr>
              <a:t>Gli indicatori di degradazione possono essere:</a:t>
            </a:r>
          </a:p>
          <a:p>
            <a:pPr lvl="0" algn="just" eaLnBrk="0" fontAlgn="base" hangingPunct="0">
              <a:spcBef>
                <a:spcPct val="0"/>
              </a:spcBef>
              <a:spcAft>
                <a:spcPct val="0"/>
              </a:spcAft>
              <a:tabLst>
                <a:tab pos="457200" algn="l"/>
              </a:tabLst>
            </a:pPr>
            <a:endParaRPr lang="it-IT" altLang="it-IT" sz="1600" dirty="0">
              <a:solidFill>
                <a:schemeClr val="accent1">
                  <a:lumMod val="75000"/>
                </a:schemeClr>
              </a:solidFill>
            </a:endParaRPr>
          </a:p>
          <a:p>
            <a:pPr marL="285750" lvl="0" indent="-285750" algn="just" eaLnBrk="0" fontAlgn="base" hangingPunct="0">
              <a:spcBef>
                <a:spcPct val="0"/>
              </a:spcBef>
              <a:spcAft>
                <a:spcPct val="0"/>
              </a:spcAft>
              <a:buFont typeface="Arial" panose="020B0604020202020204" pitchFamily="34" charset="0"/>
              <a:buChar char="•"/>
              <a:tabLst>
                <a:tab pos="457200" algn="l"/>
              </a:tabLst>
            </a:pPr>
            <a:r>
              <a:rPr lang="it-IT" altLang="it-IT" sz="1600" b="1" dirty="0">
                <a:solidFill>
                  <a:schemeClr val="accent1">
                    <a:lumMod val="75000"/>
                  </a:schemeClr>
                </a:solidFill>
              </a:rPr>
              <a:t>Meccanici</a:t>
            </a:r>
            <a:r>
              <a:rPr lang="it-IT" altLang="it-IT" sz="1600" dirty="0">
                <a:solidFill>
                  <a:schemeClr val="accent1">
                    <a:lumMod val="75000"/>
                  </a:schemeClr>
                </a:solidFill>
              </a:rPr>
              <a:t> (modulo elastico, lavoro di  frattura): da prove di trazione o di impatto</a:t>
            </a:r>
          </a:p>
          <a:p>
            <a:pPr marL="285750" lvl="0" indent="-285750" algn="just" eaLnBrk="0" fontAlgn="base" hangingPunct="0">
              <a:spcBef>
                <a:spcPct val="0"/>
              </a:spcBef>
              <a:spcAft>
                <a:spcPct val="0"/>
              </a:spcAft>
              <a:buFont typeface="Arial" panose="020B0604020202020204" pitchFamily="34" charset="0"/>
              <a:buChar char="•"/>
              <a:tabLst>
                <a:tab pos="457200" algn="l"/>
              </a:tabLst>
            </a:pPr>
            <a:r>
              <a:rPr lang="it-IT" altLang="it-IT" sz="1600" dirty="0">
                <a:solidFill>
                  <a:schemeClr val="accent1">
                    <a:lumMod val="75000"/>
                  </a:schemeClr>
                </a:solidFill>
              </a:rPr>
              <a:t>Tecnologici: da prove di durezza</a:t>
            </a:r>
          </a:p>
          <a:p>
            <a:pPr marL="285750" lvl="0" indent="-285750" algn="just" eaLnBrk="0" fontAlgn="base" hangingPunct="0">
              <a:spcBef>
                <a:spcPct val="0"/>
              </a:spcBef>
              <a:spcAft>
                <a:spcPct val="0"/>
              </a:spcAft>
              <a:buFont typeface="Arial" panose="020B0604020202020204" pitchFamily="34" charset="0"/>
              <a:buChar char="•"/>
              <a:tabLst>
                <a:tab pos="457200" algn="l"/>
              </a:tabLst>
            </a:pPr>
            <a:r>
              <a:rPr lang="it-IT" altLang="it-IT" sz="1600" b="1" dirty="0">
                <a:solidFill>
                  <a:schemeClr val="accent1">
                    <a:lumMod val="75000"/>
                  </a:schemeClr>
                </a:solidFill>
              </a:rPr>
              <a:t>Chimici</a:t>
            </a:r>
            <a:r>
              <a:rPr lang="it-IT" altLang="it-IT" sz="1600" dirty="0">
                <a:solidFill>
                  <a:schemeClr val="accent1">
                    <a:lumMod val="75000"/>
                  </a:schemeClr>
                </a:solidFill>
              </a:rPr>
              <a:t> (sviluppo composti inerti): indice di carbonile, curve degradazione termica</a:t>
            </a:r>
          </a:p>
          <a:p>
            <a:pPr marL="285750" lvl="0" indent="-285750" algn="just" eaLnBrk="0" fontAlgn="base" hangingPunct="0">
              <a:spcBef>
                <a:spcPct val="0"/>
              </a:spcBef>
              <a:spcAft>
                <a:spcPct val="0"/>
              </a:spcAft>
              <a:buFont typeface="Arial" panose="020B0604020202020204" pitchFamily="34" charset="0"/>
              <a:buChar char="•"/>
              <a:tabLst>
                <a:tab pos="457200" algn="l"/>
              </a:tabLst>
            </a:pPr>
            <a:r>
              <a:rPr lang="it-IT" altLang="it-IT" sz="1600" b="1" dirty="0">
                <a:solidFill>
                  <a:schemeClr val="accent1">
                    <a:lumMod val="75000"/>
                  </a:schemeClr>
                </a:solidFill>
              </a:rPr>
              <a:t>Visivi/ottici</a:t>
            </a:r>
            <a:r>
              <a:rPr lang="it-IT" altLang="it-IT" sz="1600" dirty="0">
                <a:solidFill>
                  <a:schemeClr val="accent1">
                    <a:lumMod val="75000"/>
                  </a:schemeClr>
                </a:solidFill>
              </a:rPr>
              <a:t>: ingiallimento (</a:t>
            </a:r>
            <a:r>
              <a:rPr lang="it-IT" altLang="it-IT" sz="1600" dirty="0" err="1">
                <a:solidFill>
                  <a:schemeClr val="accent1">
                    <a:lumMod val="75000"/>
                  </a:schemeClr>
                </a:solidFill>
              </a:rPr>
              <a:t>yellowing</a:t>
            </a:r>
            <a:r>
              <a:rPr lang="it-IT" altLang="it-IT" sz="1600" dirty="0">
                <a:solidFill>
                  <a:schemeClr val="accent1">
                    <a:lumMod val="75000"/>
                  </a:schemeClr>
                </a:solidFill>
              </a:rPr>
              <a:t>), sbiancamento (</a:t>
            </a:r>
            <a:r>
              <a:rPr lang="it-IT" altLang="it-IT" sz="1600" dirty="0" err="1">
                <a:solidFill>
                  <a:schemeClr val="accent1">
                    <a:lumMod val="75000"/>
                  </a:schemeClr>
                </a:solidFill>
              </a:rPr>
              <a:t>bleaching</a:t>
            </a:r>
            <a:r>
              <a:rPr lang="it-IT" altLang="it-IT" sz="1600" dirty="0">
                <a:solidFill>
                  <a:schemeClr val="accent1">
                    <a:lumMod val="75000"/>
                  </a:schemeClr>
                </a:solidFill>
              </a:rPr>
              <a:t> – per usura, </a:t>
            </a:r>
            <a:r>
              <a:rPr lang="it-IT" altLang="it-IT" sz="1600" dirty="0" err="1">
                <a:solidFill>
                  <a:schemeClr val="accent1">
                    <a:lumMod val="75000"/>
                  </a:schemeClr>
                </a:solidFill>
              </a:rPr>
              <a:t>whitening</a:t>
            </a:r>
            <a:r>
              <a:rPr lang="it-IT" altLang="it-IT" sz="1600" dirty="0">
                <a:solidFill>
                  <a:schemeClr val="accent1">
                    <a:lumMod val="75000"/>
                  </a:schemeClr>
                </a:solidFill>
              </a:rPr>
              <a:t> – per sforzo meccanico), variazione assorbimento raggi ultravioletti</a:t>
            </a:r>
            <a:endParaRPr lang="it-IT" sz="1600" dirty="0">
              <a:solidFill>
                <a:schemeClr val="accent1">
                  <a:lumMod val="75000"/>
                </a:schemeClr>
              </a:solidFill>
            </a:endParaRPr>
          </a:p>
        </p:txBody>
      </p:sp>
      <p:pic>
        <p:nvPicPr>
          <p:cNvPr id="7" name="Immagine 12" descr="Fig. 3 martina">
            <a:extLst>
              <a:ext uri="{FF2B5EF4-FFF2-40B4-BE49-F238E27FC236}">
                <a16:creationId xmlns:a16="http://schemas.microsoft.com/office/drawing/2014/main" id="{1F307CCA-C199-3685-91AF-ADA95CC77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840" y="997340"/>
            <a:ext cx="5270093" cy="396968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FE0A7791-5354-3D8F-CBC8-2953AF0D16BF}"/>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Cosa succede alla plastica</a:t>
            </a:r>
          </a:p>
        </p:txBody>
      </p:sp>
    </p:spTree>
    <p:extLst>
      <p:ext uri="{BB962C8B-B14F-4D97-AF65-F5344CB8AC3E}">
        <p14:creationId xmlns:p14="http://schemas.microsoft.com/office/powerpoint/2010/main" val="349447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8156"/>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Ipotesi di trattamento</a:t>
            </a:r>
          </a:p>
        </p:txBody>
      </p:sp>
      <p:sp>
        <p:nvSpPr>
          <p:cNvPr id="2" name="Rettangolo 1">
            <a:extLst>
              <a:ext uri="{FF2B5EF4-FFF2-40B4-BE49-F238E27FC236}">
                <a16:creationId xmlns:a16="http://schemas.microsoft.com/office/drawing/2014/main" id="{FECE10BB-67F7-2EAF-2D49-8186607C4F09}"/>
              </a:ext>
            </a:extLst>
          </p:cNvPr>
          <p:cNvSpPr/>
          <p:nvPr/>
        </p:nvSpPr>
        <p:spPr>
          <a:xfrm>
            <a:off x="308692" y="1083532"/>
            <a:ext cx="9071282" cy="3816429"/>
          </a:xfrm>
          <a:prstGeom prst="rect">
            <a:avLst/>
          </a:prstGeom>
        </p:spPr>
        <p:txBody>
          <a:bodyPr wrap="square">
            <a:spAutoFit/>
          </a:bodyPr>
          <a:lstStyle/>
          <a:p>
            <a:pPr marL="285750" lvl="0" indent="-285750" algn="just">
              <a:buFont typeface="Wingdings" pitchFamily="2" charset="2"/>
              <a:buChar char="Ø"/>
            </a:pPr>
            <a:r>
              <a:rPr lang="it-IT" sz="1600" dirty="0">
                <a:solidFill>
                  <a:schemeClr val="accent1">
                    <a:lumMod val="75000"/>
                  </a:schemeClr>
                </a:solidFill>
              </a:rPr>
              <a:t>Lavaggio preliminare con valutazione chimica acque di lavaggio</a:t>
            </a:r>
          </a:p>
          <a:p>
            <a:pPr marL="285750" lvl="0" indent="-285750" algn="just">
              <a:buFont typeface="Wingdings" pitchFamily="2" charset="2"/>
              <a:buChar char="Ø"/>
            </a:pPr>
            <a:endParaRPr lang="it-IT" sz="1600" dirty="0">
              <a:solidFill>
                <a:schemeClr val="accent1">
                  <a:lumMod val="75000"/>
                </a:schemeClr>
              </a:solidFill>
            </a:endParaRPr>
          </a:p>
          <a:p>
            <a:pPr marL="285750" lvl="0" indent="-285750" algn="just">
              <a:buFont typeface="Wingdings" pitchFamily="2" charset="2"/>
              <a:buChar char="Ø"/>
            </a:pPr>
            <a:r>
              <a:rPr lang="it-IT" sz="1600" dirty="0">
                <a:solidFill>
                  <a:schemeClr val="accent1">
                    <a:lumMod val="75000"/>
                  </a:schemeClr>
                </a:solidFill>
              </a:rPr>
              <a:t>Trattamento di separazione primaria</a:t>
            </a:r>
          </a:p>
          <a:p>
            <a:pPr marL="285750" lvl="0" indent="-285750" algn="just">
              <a:buFont typeface="Wingdings" pitchFamily="2" charset="2"/>
              <a:buChar char="Ø"/>
            </a:pPr>
            <a:endParaRPr lang="it-IT" sz="1600" dirty="0">
              <a:solidFill>
                <a:schemeClr val="accent1">
                  <a:lumMod val="75000"/>
                </a:schemeClr>
              </a:solidFill>
            </a:endParaRPr>
          </a:p>
          <a:p>
            <a:pPr marL="285750" lvl="0" indent="-285750" algn="just">
              <a:buFont typeface="Wingdings" pitchFamily="2" charset="2"/>
              <a:buChar char="Ø"/>
            </a:pPr>
            <a:r>
              <a:rPr lang="it-IT" sz="1600" dirty="0">
                <a:solidFill>
                  <a:schemeClr val="accent1">
                    <a:lumMod val="75000"/>
                  </a:schemeClr>
                </a:solidFill>
              </a:rPr>
              <a:t>Trattamento di triturazione</a:t>
            </a:r>
          </a:p>
          <a:p>
            <a:pPr lvl="0" algn="just"/>
            <a:endParaRPr lang="it-IT" sz="1600" dirty="0">
              <a:solidFill>
                <a:schemeClr val="accent1">
                  <a:lumMod val="75000"/>
                </a:schemeClr>
              </a:solidFill>
            </a:endParaRPr>
          </a:p>
          <a:p>
            <a:pPr marL="285750" lvl="0" indent="-285750" algn="just">
              <a:buFont typeface="Wingdings" pitchFamily="2" charset="2"/>
              <a:buChar char="Ø"/>
            </a:pPr>
            <a:r>
              <a:rPr lang="it-IT" sz="1600" dirty="0">
                <a:solidFill>
                  <a:schemeClr val="accent1">
                    <a:lumMod val="75000"/>
                  </a:schemeClr>
                </a:solidFill>
              </a:rPr>
              <a:t>Trattamento di separazione secondaria</a:t>
            </a:r>
          </a:p>
          <a:p>
            <a:pPr algn="just"/>
            <a:r>
              <a:rPr lang="it-IT" sz="1600" dirty="0">
                <a:solidFill>
                  <a:schemeClr val="accent1">
                    <a:lumMod val="75000"/>
                  </a:schemeClr>
                </a:solidFill>
              </a:rPr>
              <a:t> </a:t>
            </a:r>
          </a:p>
          <a:p>
            <a:pPr algn="just"/>
            <a:r>
              <a:rPr lang="it-IT" sz="1600" dirty="0">
                <a:solidFill>
                  <a:schemeClr val="accent1">
                    <a:lumMod val="75000"/>
                  </a:schemeClr>
                </a:solidFill>
              </a:rPr>
              <a:t>Su ogni matrice rilevata è stata effettuata una analisi di caratterizzazione con determinazione dei seguenti parametri: </a:t>
            </a:r>
          </a:p>
          <a:p>
            <a:pPr algn="just"/>
            <a:endParaRPr lang="it-IT" sz="1600" dirty="0">
              <a:solidFill>
                <a:schemeClr val="accent1">
                  <a:lumMod val="75000"/>
                </a:schemeClr>
              </a:solidFill>
            </a:endParaRPr>
          </a:p>
          <a:p>
            <a:pPr algn="just"/>
            <a:r>
              <a:rPr lang="it-IT" sz="1600" dirty="0">
                <a:solidFill>
                  <a:schemeClr val="accent1">
                    <a:lumMod val="75000"/>
                  </a:schemeClr>
                </a:solidFill>
              </a:rPr>
              <a:t>Residuo a 105°C (% </a:t>
            </a:r>
            <a:r>
              <a:rPr lang="it-IT" sz="1600" dirty="0" err="1">
                <a:solidFill>
                  <a:schemeClr val="accent1">
                    <a:lumMod val="75000"/>
                  </a:schemeClr>
                </a:solidFill>
              </a:rPr>
              <a:t>t.q.</a:t>
            </a:r>
            <a:r>
              <a:rPr lang="it-IT" sz="1600" dirty="0">
                <a:solidFill>
                  <a:schemeClr val="accent1">
                    <a:lumMod val="75000"/>
                  </a:schemeClr>
                </a:solidFill>
              </a:rPr>
              <a:t>), </a:t>
            </a:r>
          </a:p>
          <a:p>
            <a:pPr algn="just"/>
            <a:r>
              <a:rPr lang="it-IT" sz="1600" dirty="0">
                <a:solidFill>
                  <a:schemeClr val="accent1">
                    <a:lumMod val="75000"/>
                  </a:schemeClr>
                </a:solidFill>
              </a:rPr>
              <a:t>Residuo a 600°C (% s.s.), </a:t>
            </a:r>
          </a:p>
          <a:p>
            <a:pPr algn="just"/>
            <a:r>
              <a:rPr lang="it-IT" sz="1600" dirty="0">
                <a:solidFill>
                  <a:schemeClr val="accent1">
                    <a:lumMod val="75000"/>
                  </a:schemeClr>
                </a:solidFill>
              </a:rPr>
              <a:t>Mercurio - Cloruri (mg/kg) - Potere Calorifico - Zolfo.</a:t>
            </a:r>
          </a:p>
          <a:p>
            <a:pPr algn="just"/>
            <a:endParaRPr lang="it-IT" dirty="0">
              <a:solidFill>
                <a:schemeClr val="accent1">
                  <a:lumMod val="75000"/>
                </a:schemeClr>
              </a:solidFill>
            </a:endParaRPr>
          </a:p>
        </p:txBody>
      </p:sp>
    </p:spTree>
    <p:extLst>
      <p:ext uri="{BB962C8B-B14F-4D97-AF65-F5344CB8AC3E}">
        <p14:creationId xmlns:p14="http://schemas.microsoft.com/office/powerpoint/2010/main" val="95722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6" name="CasellaDiTesto 5">
            <a:extLst>
              <a:ext uri="{FF2B5EF4-FFF2-40B4-BE49-F238E27FC236}">
                <a16:creationId xmlns:a16="http://schemas.microsoft.com/office/drawing/2014/main" id="{DDC75D14-8623-3EA0-C374-D3637751B0B5}"/>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Campagne analitiche</a:t>
            </a:r>
          </a:p>
        </p:txBody>
      </p:sp>
      <p:sp>
        <p:nvSpPr>
          <p:cNvPr id="2" name="Rettangolo 1">
            <a:extLst>
              <a:ext uri="{FF2B5EF4-FFF2-40B4-BE49-F238E27FC236}">
                <a16:creationId xmlns:a16="http://schemas.microsoft.com/office/drawing/2014/main" id="{FECE10BB-67F7-2EAF-2D49-8186607C4F09}"/>
              </a:ext>
            </a:extLst>
          </p:cNvPr>
          <p:cNvSpPr/>
          <p:nvPr/>
        </p:nvSpPr>
        <p:spPr>
          <a:xfrm>
            <a:off x="308692" y="1141895"/>
            <a:ext cx="9071282" cy="1107996"/>
          </a:xfrm>
          <a:prstGeom prst="rect">
            <a:avLst/>
          </a:prstGeom>
        </p:spPr>
        <p:txBody>
          <a:bodyPr wrap="square">
            <a:spAutoFit/>
          </a:bodyPr>
          <a:lstStyle/>
          <a:p>
            <a:pPr algn="just"/>
            <a:r>
              <a:rPr lang="it-IT" sz="1600" dirty="0">
                <a:solidFill>
                  <a:schemeClr val="accent1">
                    <a:lumMod val="75000"/>
                  </a:schemeClr>
                </a:solidFill>
              </a:rPr>
              <a:t>Analisi eseguite su «campioni spiaggiati» e sui campioni recuperati in mare.</a:t>
            </a:r>
            <a:endParaRPr lang="it-IT" sz="1600" strike="sngStrike" dirty="0">
              <a:solidFill>
                <a:schemeClr val="accent1">
                  <a:lumMod val="75000"/>
                </a:schemeClr>
              </a:solidFill>
            </a:endParaRPr>
          </a:p>
          <a:p>
            <a:pPr algn="just"/>
            <a:r>
              <a:rPr lang="it-IT" sz="1600" dirty="0">
                <a:solidFill>
                  <a:schemeClr val="accent1">
                    <a:lumMod val="75000"/>
                  </a:schemeClr>
                </a:solidFill>
              </a:rPr>
              <a:t>Le campagne analitiche si sono svolte sia sui campioni tal quali, che a seguito di specifici trattamenti di separazione, triturazione e lavaggi.</a:t>
            </a:r>
          </a:p>
          <a:p>
            <a:pPr algn="just"/>
            <a:endParaRPr lang="it-IT" dirty="0">
              <a:solidFill>
                <a:schemeClr val="accent1">
                  <a:lumMod val="75000"/>
                </a:schemeClr>
              </a:solidFill>
            </a:endParaRPr>
          </a:p>
        </p:txBody>
      </p:sp>
      <p:pic>
        <p:nvPicPr>
          <p:cNvPr id="7" name="Immagine 6">
            <a:extLst>
              <a:ext uri="{FF2B5EF4-FFF2-40B4-BE49-F238E27FC236}">
                <a16:creationId xmlns:a16="http://schemas.microsoft.com/office/drawing/2014/main" id="{5882F3C9-485B-77C9-5415-661A10CA5E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981" y="2394450"/>
            <a:ext cx="3296800" cy="2359959"/>
          </a:xfrm>
          <a:prstGeom prst="rect">
            <a:avLst/>
          </a:prstGeom>
          <a:noFill/>
          <a:ln>
            <a:noFill/>
          </a:ln>
        </p:spPr>
      </p:pic>
      <p:pic>
        <p:nvPicPr>
          <p:cNvPr id="10" name="Immagine 9">
            <a:extLst>
              <a:ext uri="{FF2B5EF4-FFF2-40B4-BE49-F238E27FC236}">
                <a16:creationId xmlns:a16="http://schemas.microsoft.com/office/drawing/2014/main" id="{3936F2F5-603D-6B67-4549-98000CD38C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668979" y="1924277"/>
            <a:ext cx="2356918" cy="3297261"/>
          </a:xfrm>
          <a:prstGeom prst="rect">
            <a:avLst/>
          </a:prstGeom>
          <a:noFill/>
          <a:ln>
            <a:noFill/>
          </a:ln>
        </p:spPr>
      </p:pic>
    </p:spTree>
    <p:extLst>
      <p:ext uri="{BB962C8B-B14F-4D97-AF65-F5344CB8AC3E}">
        <p14:creationId xmlns:p14="http://schemas.microsoft.com/office/powerpoint/2010/main" val="187548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1216268"/>
            <a:ext cx="2857450" cy="2339102"/>
          </a:xfrm>
          <a:prstGeom prst="rect">
            <a:avLst/>
          </a:prstGeom>
        </p:spPr>
        <p:txBody>
          <a:bodyPr wrap="square">
            <a:spAutoFit/>
          </a:bodyPr>
          <a:lstStyle/>
          <a:p>
            <a:pPr algn="just"/>
            <a:r>
              <a:rPr lang="it-IT" altLang="it-IT" sz="1600" dirty="0">
                <a:solidFill>
                  <a:schemeClr val="accent1">
                    <a:lumMod val="75000"/>
                  </a:schemeClr>
                </a:solidFill>
              </a:rPr>
              <a:t>In laboratorio è stato avviato il processo di separazione per tipologia (analisi merceologica) delle varie frazioni recuperate al fine di separare le diverse tipologie di polimeri presenti nei campioni:</a:t>
            </a:r>
          </a:p>
          <a:p>
            <a:pPr algn="just"/>
            <a:endParaRPr lang="it-IT" dirty="0">
              <a:solidFill>
                <a:schemeClr val="accent1">
                  <a:lumMod val="75000"/>
                </a:schemeClr>
              </a:solidFill>
            </a:endParaRPr>
          </a:p>
        </p:txBody>
      </p:sp>
      <p:sp>
        <p:nvSpPr>
          <p:cNvPr id="7" name="CasellaDiTesto 6">
            <a:extLst>
              <a:ext uri="{FF2B5EF4-FFF2-40B4-BE49-F238E27FC236}">
                <a16:creationId xmlns:a16="http://schemas.microsoft.com/office/drawing/2014/main" id="{8DA195A0-B3CA-6E89-9E38-9D3CA0B42713}"/>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Campagne analitiche</a:t>
            </a:r>
          </a:p>
        </p:txBody>
      </p:sp>
      <p:graphicFrame>
        <p:nvGraphicFramePr>
          <p:cNvPr id="8" name="Tabella 7">
            <a:extLst>
              <a:ext uri="{FF2B5EF4-FFF2-40B4-BE49-F238E27FC236}">
                <a16:creationId xmlns:a16="http://schemas.microsoft.com/office/drawing/2014/main" id="{473FECD2-E09C-1F64-E98B-D96F302EE9EB}"/>
              </a:ext>
            </a:extLst>
          </p:cNvPr>
          <p:cNvGraphicFramePr>
            <a:graphicFrameLocks noGrp="1"/>
          </p:cNvGraphicFramePr>
          <p:nvPr>
            <p:extLst>
              <p:ext uri="{D42A27DB-BD31-4B8C-83A1-F6EECF244321}">
                <p14:modId xmlns:p14="http://schemas.microsoft.com/office/powerpoint/2010/main" val="2008344282"/>
              </p:ext>
            </p:extLst>
          </p:nvPr>
        </p:nvGraphicFramePr>
        <p:xfrm>
          <a:off x="6422923" y="2464526"/>
          <a:ext cx="3067664" cy="2273677"/>
        </p:xfrm>
        <a:graphic>
          <a:graphicData uri="http://schemas.openxmlformats.org/drawingml/2006/table">
            <a:tbl>
              <a:tblPr firstRow="1" firstCol="1" bandRow="1">
                <a:tableStyleId>{5C22544A-7EE6-4342-B048-85BDC9FD1C3A}</a:tableStyleId>
              </a:tblPr>
              <a:tblGrid>
                <a:gridCol w="2009848">
                  <a:extLst>
                    <a:ext uri="{9D8B030D-6E8A-4147-A177-3AD203B41FA5}">
                      <a16:colId xmlns:a16="http://schemas.microsoft.com/office/drawing/2014/main" val="1124262628"/>
                    </a:ext>
                  </a:extLst>
                </a:gridCol>
                <a:gridCol w="585868">
                  <a:extLst>
                    <a:ext uri="{9D8B030D-6E8A-4147-A177-3AD203B41FA5}">
                      <a16:colId xmlns:a16="http://schemas.microsoft.com/office/drawing/2014/main" val="1198163308"/>
                    </a:ext>
                  </a:extLst>
                </a:gridCol>
                <a:gridCol w="471948">
                  <a:extLst>
                    <a:ext uri="{9D8B030D-6E8A-4147-A177-3AD203B41FA5}">
                      <a16:colId xmlns:a16="http://schemas.microsoft.com/office/drawing/2014/main" val="1296202458"/>
                    </a:ext>
                  </a:extLst>
                </a:gridCol>
              </a:tblGrid>
              <a:tr h="483106">
                <a:tc>
                  <a:txBody>
                    <a:bodyPr/>
                    <a:lstStyle/>
                    <a:p>
                      <a:pPr algn="ctr"/>
                      <a:r>
                        <a:rPr lang="it-IT" sz="1000" dirty="0">
                          <a:effectLst/>
                        </a:rPr>
                        <a:t>Tipologia plastica</a:t>
                      </a:r>
                      <a:endParaRPr lang="it-IT"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Sigla</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UM - Peso in gr</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2398092974"/>
                  </a:ext>
                </a:extLst>
              </a:tr>
              <a:tr h="177481">
                <a:tc>
                  <a:txBody>
                    <a:bodyPr/>
                    <a:lstStyle/>
                    <a:p>
                      <a:r>
                        <a:rPr lang="it-IT" sz="1000">
                          <a:effectLst/>
                        </a:rPr>
                        <a:t>Polistirene</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PS</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15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2862841596"/>
                  </a:ext>
                </a:extLst>
              </a:tr>
              <a:tr h="177481">
                <a:tc>
                  <a:txBody>
                    <a:bodyPr/>
                    <a:lstStyle/>
                    <a:p>
                      <a:r>
                        <a:rPr lang="it-IT" sz="1000">
                          <a:effectLst/>
                        </a:rPr>
                        <a:t>Polietilene Tereftalato</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PET</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137</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663136810"/>
                  </a:ext>
                </a:extLst>
              </a:tr>
              <a:tr h="177481">
                <a:tc>
                  <a:txBody>
                    <a:bodyPr/>
                    <a:lstStyle/>
                    <a:p>
                      <a:r>
                        <a:rPr lang="it-IT" sz="1000">
                          <a:effectLst/>
                        </a:rPr>
                        <a:t>Polivinilcloruro</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PVC</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40</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2898500542"/>
                  </a:ext>
                </a:extLst>
              </a:tr>
              <a:tr h="177481">
                <a:tc>
                  <a:txBody>
                    <a:bodyPr/>
                    <a:lstStyle/>
                    <a:p>
                      <a:r>
                        <a:rPr lang="it-IT" sz="1000" dirty="0">
                          <a:effectLst/>
                        </a:rPr>
                        <a:t>Polipropilene</a:t>
                      </a:r>
                      <a:endParaRPr lang="it-IT"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PP</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160</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690370301"/>
                  </a:ext>
                </a:extLst>
              </a:tr>
              <a:tr h="177481">
                <a:tc>
                  <a:txBody>
                    <a:bodyPr/>
                    <a:lstStyle/>
                    <a:p>
                      <a:r>
                        <a:rPr lang="it-IT" sz="1000">
                          <a:effectLst/>
                        </a:rPr>
                        <a:t>Polietilene</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PE</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530</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4215006907"/>
                  </a:ext>
                </a:extLst>
              </a:tr>
              <a:tr h="177481">
                <a:tc>
                  <a:txBody>
                    <a:bodyPr/>
                    <a:lstStyle/>
                    <a:p>
                      <a:r>
                        <a:rPr lang="it-IT" sz="1000" dirty="0">
                          <a:effectLst/>
                        </a:rPr>
                        <a:t>Poliammide</a:t>
                      </a:r>
                      <a:endParaRPr lang="it-IT"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PA</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84</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2969526249"/>
                  </a:ext>
                </a:extLst>
              </a:tr>
              <a:tr h="177481">
                <a:tc>
                  <a:txBody>
                    <a:bodyPr/>
                    <a:lstStyle/>
                    <a:p>
                      <a:r>
                        <a:rPr lang="it-IT" sz="1000">
                          <a:effectLst/>
                        </a:rPr>
                        <a:t>Mix – Nylon/ABS</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MIX</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18</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3729115250"/>
                  </a:ext>
                </a:extLst>
              </a:tr>
              <a:tr h="177481">
                <a:tc>
                  <a:txBody>
                    <a:bodyPr/>
                    <a:lstStyle/>
                    <a:p>
                      <a:r>
                        <a:rPr lang="it-IT" sz="1000">
                          <a:effectLst/>
                        </a:rPr>
                        <a:t>Non analizzabile</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N.A.</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95</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167380831"/>
                  </a:ext>
                </a:extLst>
              </a:tr>
              <a:tr h="177481">
                <a:tc>
                  <a:txBody>
                    <a:bodyPr/>
                    <a:lstStyle/>
                    <a:p>
                      <a:r>
                        <a:rPr lang="it-IT" sz="1000">
                          <a:effectLst/>
                        </a:rPr>
                        <a:t>Non riconosciuto</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N.D.</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000">
                          <a:effectLst/>
                        </a:rPr>
                        <a:t>90</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2572576323"/>
                  </a:ext>
                </a:extLst>
              </a:tr>
              <a:tr h="193242">
                <a:tc>
                  <a:txBody>
                    <a:bodyPr/>
                    <a:lstStyle/>
                    <a:p>
                      <a:endParaRPr lang="it-IT" sz="1000">
                        <a:effectLst/>
                        <a:latin typeface="Cambria" panose="02040503050406030204" pitchFamily="18" charset="0"/>
                      </a:endParaRPr>
                    </a:p>
                  </a:txBody>
                  <a:tcPr marL="44450" marR="44450" marT="0" marB="0" anchor="b"/>
                </a:tc>
                <a:tc>
                  <a:txBody>
                    <a:bodyPr/>
                    <a:lstStyle/>
                    <a:p>
                      <a:r>
                        <a:rPr lang="it-IT" sz="1000">
                          <a:effectLst/>
                        </a:rPr>
                        <a:t>TOTALE</a:t>
                      </a:r>
                      <a:endParaRPr lang="it-IT" sz="120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tc>
                  <a:txBody>
                    <a:bodyPr/>
                    <a:lstStyle/>
                    <a:p>
                      <a:pPr algn="ctr"/>
                      <a:r>
                        <a:rPr lang="it-IT" sz="1200" dirty="0">
                          <a:effectLst/>
                        </a:rPr>
                        <a:t>1169 </a:t>
                      </a:r>
                      <a:endParaRPr lang="it-IT"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450" marR="44450" marT="0" marB="0" anchor="b"/>
                </a:tc>
                <a:extLst>
                  <a:ext uri="{0D108BD9-81ED-4DB2-BD59-A6C34878D82A}">
                    <a16:rowId xmlns:a16="http://schemas.microsoft.com/office/drawing/2014/main" val="979366617"/>
                  </a:ext>
                </a:extLst>
              </a:tr>
            </a:tbl>
          </a:graphicData>
        </a:graphic>
      </p:graphicFrame>
      <p:graphicFrame>
        <p:nvGraphicFramePr>
          <p:cNvPr id="3" name="Tabella 2">
            <a:extLst>
              <a:ext uri="{FF2B5EF4-FFF2-40B4-BE49-F238E27FC236}">
                <a16:creationId xmlns:a16="http://schemas.microsoft.com/office/drawing/2014/main" id="{DA28D550-C2C0-5C13-06AA-17358668ACDF}"/>
              </a:ext>
            </a:extLst>
          </p:cNvPr>
          <p:cNvGraphicFramePr>
            <a:graphicFrameLocks noGrp="1"/>
          </p:cNvGraphicFramePr>
          <p:nvPr>
            <p:extLst>
              <p:ext uri="{D42A27DB-BD31-4B8C-83A1-F6EECF244321}">
                <p14:modId xmlns:p14="http://schemas.microsoft.com/office/powerpoint/2010/main" val="761130722"/>
              </p:ext>
            </p:extLst>
          </p:nvPr>
        </p:nvGraphicFramePr>
        <p:xfrm>
          <a:off x="3417986" y="1125284"/>
          <a:ext cx="3001093" cy="3612920"/>
        </p:xfrm>
        <a:graphic>
          <a:graphicData uri="http://schemas.openxmlformats.org/drawingml/2006/table">
            <a:tbl>
              <a:tblPr firstRow="1" firstCol="1" bandRow="1">
                <a:tableStyleId>{5C22544A-7EE6-4342-B048-85BDC9FD1C3A}</a:tableStyleId>
              </a:tblPr>
              <a:tblGrid>
                <a:gridCol w="1844826">
                  <a:extLst>
                    <a:ext uri="{9D8B030D-6E8A-4147-A177-3AD203B41FA5}">
                      <a16:colId xmlns:a16="http://schemas.microsoft.com/office/drawing/2014/main" val="3864340485"/>
                    </a:ext>
                  </a:extLst>
                </a:gridCol>
                <a:gridCol w="684605">
                  <a:extLst>
                    <a:ext uri="{9D8B030D-6E8A-4147-A177-3AD203B41FA5}">
                      <a16:colId xmlns:a16="http://schemas.microsoft.com/office/drawing/2014/main" val="2240393740"/>
                    </a:ext>
                  </a:extLst>
                </a:gridCol>
                <a:gridCol w="471662">
                  <a:extLst>
                    <a:ext uri="{9D8B030D-6E8A-4147-A177-3AD203B41FA5}">
                      <a16:colId xmlns:a16="http://schemas.microsoft.com/office/drawing/2014/main" val="1993358375"/>
                    </a:ext>
                  </a:extLst>
                </a:gridCol>
              </a:tblGrid>
              <a:tr h="521046">
                <a:tc>
                  <a:txBody>
                    <a:bodyPr/>
                    <a:lstStyle/>
                    <a:p>
                      <a:pPr algn="ctr">
                        <a:lnSpc>
                          <a:spcPct val="115000"/>
                        </a:lnSpc>
                        <a:spcAft>
                          <a:spcPts val="1000"/>
                        </a:spcAft>
                      </a:pPr>
                      <a:r>
                        <a:rPr lang="it-IT" sz="1000">
                          <a:effectLst/>
                        </a:rPr>
                        <a:t>Tipologia plastica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Sigla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UM - Peso in gr</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3325151557"/>
                  </a:ext>
                </a:extLst>
              </a:tr>
              <a:tr h="343548">
                <a:tc>
                  <a:txBody>
                    <a:bodyPr/>
                    <a:lstStyle/>
                    <a:p>
                      <a:pPr>
                        <a:lnSpc>
                          <a:spcPct val="115000"/>
                        </a:lnSpc>
                        <a:spcAft>
                          <a:spcPts val="1000"/>
                        </a:spcAft>
                      </a:pPr>
                      <a:r>
                        <a:rPr lang="it-IT" sz="1000">
                          <a:effectLst/>
                        </a:rPr>
                        <a:t>Acrilonitrile -Butadiene-Stirene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ABS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350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4011792319"/>
                  </a:ext>
                </a:extLst>
              </a:tr>
              <a:tr h="166051">
                <a:tc>
                  <a:txBody>
                    <a:bodyPr/>
                    <a:lstStyle/>
                    <a:p>
                      <a:pPr>
                        <a:lnSpc>
                          <a:spcPct val="115000"/>
                        </a:lnSpc>
                        <a:spcAft>
                          <a:spcPts val="1000"/>
                        </a:spcAft>
                      </a:pPr>
                      <a:r>
                        <a:rPr lang="it-IT" sz="1000">
                          <a:effectLst/>
                        </a:rPr>
                        <a:t>Polistirene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240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1925315230"/>
                  </a:ext>
                </a:extLst>
              </a:tr>
              <a:tr h="166051">
                <a:tc>
                  <a:txBody>
                    <a:bodyPr/>
                    <a:lstStyle/>
                    <a:p>
                      <a:pPr>
                        <a:lnSpc>
                          <a:spcPct val="115000"/>
                        </a:lnSpc>
                        <a:spcAft>
                          <a:spcPts val="1000"/>
                        </a:spcAft>
                      </a:pPr>
                      <a:r>
                        <a:rPr lang="it-IT" sz="1000">
                          <a:effectLst/>
                        </a:rPr>
                        <a:t>Polietilene Tereftalato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PET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190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3681556208"/>
                  </a:ext>
                </a:extLst>
              </a:tr>
              <a:tr h="166051">
                <a:tc>
                  <a:txBody>
                    <a:bodyPr/>
                    <a:lstStyle/>
                    <a:p>
                      <a:pPr>
                        <a:lnSpc>
                          <a:spcPct val="115000"/>
                        </a:lnSpc>
                        <a:spcAft>
                          <a:spcPts val="1000"/>
                        </a:spcAft>
                      </a:pPr>
                      <a:r>
                        <a:rPr lang="it-IT" sz="1000">
                          <a:effectLst/>
                        </a:rPr>
                        <a:t>Polivinilcloruro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PVC</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620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443122765"/>
                  </a:ext>
                </a:extLst>
              </a:tr>
              <a:tr h="166051">
                <a:tc>
                  <a:txBody>
                    <a:bodyPr/>
                    <a:lstStyle/>
                    <a:p>
                      <a:pPr>
                        <a:lnSpc>
                          <a:spcPct val="115000"/>
                        </a:lnSpc>
                        <a:spcAft>
                          <a:spcPts val="1000"/>
                        </a:spcAft>
                      </a:pPr>
                      <a:r>
                        <a:rPr lang="it-IT" sz="1000">
                          <a:effectLst/>
                        </a:rPr>
                        <a:t>Polipropilene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PP</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215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3030403070"/>
                  </a:ext>
                </a:extLst>
              </a:tr>
              <a:tr h="166051">
                <a:tc>
                  <a:txBody>
                    <a:bodyPr/>
                    <a:lstStyle/>
                    <a:p>
                      <a:pPr>
                        <a:lnSpc>
                          <a:spcPct val="115000"/>
                        </a:lnSpc>
                        <a:spcAft>
                          <a:spcPts val="1000"/>
                        </a:spcAft>
                      </a:pPr>
                      <a:r>
                        <a:rPr lang="it-IT" sz="1000">
                          <a:effectLst/>
                        </a:rPr>
                        <a:t>Polietilene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130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2175556490"/>
                  </a:ext>
                </a:extLst>
              </a:tr>
              <a:tr h="166051">
                <a:tc>
                  <a:txBody>
                    <a:bodyPr/>
                    <a:lstStyle/>
                    <a:p>
                      <a:pPr>
                        <a:lnSpc>
                          <a:spcPct val="115000"/>
                        </a:lnSpc>
                        <a:spcAft>
                          <a:spcPts val="1000"/>
                        </a:spcAft>
                      </a:pPr>
                      <a:r>
                        <a:rPr lang="it-IT" sz="1000">
                          <a:effectLst/>
                        </a:rPr>
                        <a:t>Poliammide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656884961"/>
                  </a:ext>
                </a:extLst>
              </a:tr>
              <a:tr h="166051">
                <a:tc>
                  <a:txBody>
                    <a:bodyPr/>
                    <a:lstStyle/>
                    <a:p>
                      <a:pPr>
                        <a:lnSpc>
                          <a:spcPct val="115000"/>
                        </a:lnSpc>
                        <a:spcAft>
                          <a:spcPts val="1000"/>
                        </a:spcAft>
                      </a:pPr>
                      <a:r>
                        <a:rPr lang="it-IT" sz="1000">
                          <a:effectLst/>
                        </a:rPr>
                        <a:t>Acrilonitrile Stirene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SAN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2960568669"/>
                  </a:ext>
                </a:extLst>
              </a:tr>
              <a:tr h="193551">
                <a:tc>
                  <a:txBody>
                    <a:bodyPr/>
                    <a:lstStyle/>
                    <a:p>
                      <a:pPr>
                        <a:lnSpc>
                          <a:spcPct val="115000"/>
                        </a:lnSpc>
                        <a:spcAft>
                          <a:spcPts val="1000"/>
                        </a:spcAft>
                      </a:pPr>
                      <a:r>
                        <a:rPr lang="it-IT" sz="1000">
                          <a:effectLst/>
                        </a:rPr>
                        <a:t>Polimetilmetacrilato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PMMA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2738070081"/>
                  </a:ext>
                </a:extLst>
              </a:tr>
              <a:tr h="343548">
                <a:tc>
                  <a:txBody>
                    <a:bodyPr/>
                    <a:lstStyle/>
                    <a:p>
                      <a:pPr>
                        <a:lnSpc>
                          <a:spcPct val="115000"/>
                        </a:lnSpc>
                        <a:spcAft>
                          <a:spcPts val="1000"/>
                        </a:spcAft>
                      </a:pPr>
                      <a:r>
                        <a:rPr lang="it-IT" sz="1000">
                          <a:effectLst/>
                        </a:rPr>
                        <a:t>Polimero cristallino - Catene Metilene-Ossigeno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POM</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3885748939"/>
                  </a:ext>
                </a:extLst>
              </a:tr>
              <a:tr h="193551">
                <a:tc>
                  <a:txBody>
                    <a:bodyPr/>
                    <a:lstStyle/>
                    <a:p>
                      <a:pPr>
                        <a:lnSpc>
                          <a:spcPct val="115000"/>
                        </a:lnSpc>
                        <a:spcAft>
                          <a:spcPts val="1000"/>
                        </a:spcAft>
                      </a:pPr>
                      <a:r>
                        <a:rPr lang="it-IT" sz="1000">
                          <a:effectLst/>
                        </a:rPr>
                        <a:t>Polipropilene copolimero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PPC</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dirty="0">
                          <a:effectLst/>
                        </a:rPr>
                        <a:t>17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2358433273"/>
                  </a:ext>
                </a:extLst>
              </a:tr>
              <a:tr h="166051">
                <a:tc>
                  <a:txBody>
                    <a:bodyPr/>
                    <a:lstStyle/>
                    <a:p>
                      <a:pPr>
                        <a:lnSpc>
                          <a:spcPct val="115000"/>
                        </a:lnSpc>
                        <a:spcAft>
                          <a:spcPts val="1000"/>
                        </a:spcAft>
                      </a:pPr>
                      <a:r>
                        <a:rPr lang="it-IT" sz="1000">
                          <a:effectLst/>
                        </a:rPr>
                        <a:t>Policarbonato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PC</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3237816374"/>
                  </a:ext>
                </a:extLst>
              </a:tr>
              <a:tr h="166051">
                <a:tc>
                  <a:txBody>
                    <a:bodyPr/>
                    <a:lstStyle/>
                    <a:p>
                      <a:pPr>
                        <a:lnSpc>
                          <a:spcPct val="115000"/>
                        </a:lnSpc>
                        <a:spcAft>
                          <a:spcPts val="1000"/>
                        </a:spcAft>
                      </a:pPr>
                      <a:r>
                        <a:rPr lang="it-IT" sz="1000">
                          <a:effectLst/>
                        </a:rPr>
                        <a:t>Non analizzabile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380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4121383079"/>
                  </a:ext>
                </a:extLst>
              </a:tr>
              <a:tr h="166051">
                <a:tc>
                  <a:txBody>
                    <a:bodyPr/>
                    <a:lstStyle/>
                    <a:p>
                      <a:pPr>
                        <a:lnSpc>
                          <a:spcPct val="115000"/>
                        </a:lnSpc>
                        <a:spcAft>
                          <a:spcPts val="1000"/>
                        </a:spcAft>
                      </a:pPr>
                      <a:r>
                        <a:rPr lang="it-IT" sz="1000">
                          <a:effectLst/>
                        </a:rPr>
                        <a:t>Non riconosciuto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N.D.</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000">
                          <a:effectLst/>
                        </a:rPr>
                        <a:t>230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3820784751"/>
                  </a:ext>
                </a:extLst>
              </a:tr>
              <a:tr h="357166">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3746" marR="43746" marT="0" marB="0" anchor="b"/>
                </a:tc>
                <a:tc>
                  <a:txBody>
                    <a:bodyPr/>
                    <a:lstStyle/>
                    <a:p>
                      <a:pPr>
                        <a:lnSpc>
                          <a:spcPct val="115000"/>
                        </a:lnSpc>
                        <a:spcAft>
                          <a:spcPts val="1000"/>
                        </a:spcAft>
                      </a:pPr>
                      <a:r>
                        <a:rPr lang="it-IT" sz="1000">
                          <a:effectLst/>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tc>
                  <a:txBody>
                    <a:bodyPr/>
                    <a:lstStyle/>
                    <a:p>
                      <a:pPr algn="ctr">
                        <a:lnSpc>
                          <a:spcPct val="115000"/>
                        </a:lnSpc>
                        <a:spcAft>
                          <a:spcPts val="1000"/>
                        </a:spcAft>
                      </a:pPr>
                      <a:r>
                        <a:rPr lang="it-IT" sz="1200" dirty="0">
                          <a:effectLst/>
                        </a:rPr>
                        <a:t>2558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746" marR="43746" marT="0" marB="0" anchor="b"/>
                </a:tc>
                <a:extLst>
                  <a:ext uri="{0D108BD9-81ED-4DB2-BD59-A6C34878D82A}">
                    <a16:rowId xmlns:a16="http://schemas.microsoft.com/office/drawing/2014/main" val="1541455556"/>
                  </a:ext>
                </a:extLst>
              </a:tr>
            </a:tbl>
          </a:graphicData>
        </a:graphic>
      </p:graphicFrame>
      <p:sp>
        <p:nvSpPr>
          <p:cNvPr id="4" name="CasellaDiTesto 3">
            <a:extLst>
              <a:ext uri="{FF2B5EF4-FFF2-40B4-BE49-F238E27FC236}">
                <a16:creationId xmlns:a16="http://schemas.microsoft.com/office/drawing/2014/main" id="{CE35AFC4-7E7C-50F0-F846-92DB7755D30D}"/>
              </a:ext>
            </a:extLst>
          </p:cNvPr>
          <p:cNvSpPr txBox="1"/>
          <p:nvPr/>
        </p:nvSpPr>
        <p:spPr>
          <a:xfrm>
            <a:off x="3657701" y="4714780"/>
            <a:ext cx="2381763" cy="338554"/>
          </a:xfrm>
          <a:prstGeom prst="rect">
            <a:avLst/>
          </a:prstGeom>
          <a:noFill/>
        </p:spPr>
        <p:txBody>
          <a:bodyPr wrap="square" rtlCol="0">
            <a:spAutoFit/>
          </a:bodyPr>
          <a:lstStyle/>
          <a:p>
            <a:r>
              <a:rPr lang="it-IT" sz="1600" dirty="0">
                <a:solidFill>
                  <a:schemeClr val="accent1">
                    <a:lumMod val="75000"/>
                  </a:schemeClr>
                </a:solidFill>
              </a:rPr>
              <a:t>Materiale spiaggiato</a:t>
            </a:r>
          </a:p>
        </p:txBody>
      </p:sp>
      <p:sp>
        <p:nvSpPr>
          <p:cNvPr id="5" name="CasellaDiTesto 4">
            <a:extLst>
              <a:ext uri="{FF2B5EF4-FFF2-40B4-BE49-F238E27FC236}">
                <a16:creationId xmlns:a16="http://schemas.microsoft.com/office/drawing/2014/main" id="{86D51E4F-E129-905F-5200-5B64037BB77D}"/>
              </a:ext>
            </a:extLst>
          </p:cNvPr>
          <p:cNvSpPr txBox="1"/>
          <p:nvPr/>
        </p:nvSpPr>
        <p:spPr>
          <a:xfrm>
            <a:off x="6422923" y="4738204"/>
            <a:ext cx="3163528" cy="338554"/>
          </a:xfrm>
          <a:prstGeom prst="rect">
            <a:avLst/>
          </a:prstGeom>
          <a:noFill/>
        </p:spPr>
        <p:txBody>
          <a:bodyPr wrap="square" rtlCol="0">
            <a:spAutoFit/>
          </a:bodyPr>
          <a:lstStyle/>
          <a:p>
            <a:r>
              <a:rPr lang="it-IT" sz="1600" dirty="0">
                <a:solidFill>
                  <a:schemeClr val="accent1">
                    <a:lumMod val="75000"/>
                  </a:schemeClr>
                </a:solidFill>
              </a:rPr>
              <a:t>Materiale recuperato in mare</a:t>
            </a:r>
          </a:p>
        </p:txBody>
      </p:sp>
    </p:spTree>
    <p:extLst>
      <p:ext uri="{BB962C8B-B14F-4D97-AF65-F5344CB8AC3E}">
        <p14:creationId xmlns:p14="http://schemas.microsoft.com/office/powerpoint/2010/main" val="391613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p:cNvPicPr/>
          <p:nvPr/>
        </p:nvPicPr>
        <p:blipFill>
          <a:blip r:embed="rId2"/>
          <a:stretch/>
        </p:blipFill>
        <p:spPr>
          <a:xfrm>
            <a:off x="1705" y="0"/>
            <a:ext cx="10078920" cy="492120"/>
          </a:xfrm>
          <a:prstGeom prst="rect">
            <a:avLst/>
          </a:prstGeom>
          <a:ln w="0">
            <a:noFill/>
          </a:ln>
        </p:spPr>
      </p:pic>
      <p:pic>
        <p:nvPicPr>
          <p:cNvPr id="39" name="Immagine 38"/>
          <p:cNvPicPr/>
          <p:nvPr/>
        </p:nvPicPr>
        <p:blipFill>
          <a:blip r:embed="rId3"/>
          <a:stretch/>
        </p:blipFill>
        <p:spPr>
          <a:xfrm>
            <a:off x="1523160" y="5220000"/>
            <a:ext cx="7044840" cy="388440"/>
          </a:xfrm>
          <a:prstGeom prst="rect">
            <a:avLst/>
          </a:prstGeom>
          <a:ln w="0">
            <a:noFill/>
          </a:ln>
        </p:spPr>
      </p:pic>
      <p:sp>
        <p:nvSpPr>
          <p:cNvPr id="2" name="Rettangolo 1">
            <a:extLst>
              <a:ext uri="{FF2B5EF4-FFF2-40B4-BE49-F238E27FC236}">
                <a16:creationId xmlns:a16="http://schemas.microsoft.com/office/drawing/2014/main" id="{FECE10BB-67F7-2EAF-2D49-8186607C4F09}"/>
              </a:ext>
            </a:extLst>
          </p:cNvPr>
          <p:cNvSpPr/>
          <p:nvPr/>
        </p:nvSpPr>
        <p:spPr>
          <a:xfrm>
            <a:off x="308692" y="1216268"/>
            <a:ext cx="9071282" cy="1600438"/>
          </a:xfrm>
          <a:prstGeom prst="rect">
            <a:avLst/>
          </a:prstGeom>
        </p:spPr>
        <p:txBody>
          <a:bodyPr wrap="square">
            <a:spAutoFit/>
          </a:bodyPr>
          <a:lstStyle/>
          <a:p>
            <a:pPr algn="just"/>
            <a:r>
              <a:rPr lang="it-IT" altLang="it-IT" sz="1600" dirty="0">
                <a:solidFill>
                  <a:schemeClr val="accent1">
                    <a:lumMod val="75000"/>
                  </a:schemeClr>
                </a:solidFill>
              </a:rPr>
              <a:t>Sulle diverse frazioni è stato successivamente avviato il processo di analisi diretta mediante </a:t>
            </a:r>
            <a:r>
              <a:rPr lang="it-IT" altLang="it-IT" sz="1600" b="1" dirty="0">
                <a:solidFill>
                  <a:schemeClr val="accent1">
                    <a:lumMod val="75000"/>
                  </a:schemeClr>
                </a:solidFill>
              </a:rPr>
              <a:t>Spettrofotometria Infrarossa </a:t>
            </a:r>
            <a:r>
              <a:rPr lang="it-IT" altLang="it-IT" sz="1600" dirty="0">
                <a:solidFill>
                  <a:schemeClr val="accent1">
                    <a:lumMod val="75000"/>
                  </a:schemeClr>
                </a:solidFill>
              </a:rPr>
              <a:t>(FTIR) al fine di identificare la natura del materiale stesso (sua composizione chimica). Questo tramite </a:t>
            </a:r>
            <a:r>
              <a:rPr lang="it-IT" altLang="it-IT" sz="1600" b="1" dirty="0">
                <a:solidFill>
                  <a:schemeClr val="accent1">
                    <a:lumMod val="75000"/>
                  </a:schemeClr>
                </a:solidFill>
              </a:rPr>
              <a:t>spettrofotometro da campo </a:t>
            </a:r>
            <a:r>
              <a:rPr lang="it-IT" altLang="it-IT" sz="1600" dirty="0">
                <a:solidFill>
                  <a:schemeClr val="accent1">
                    <a:lumMod val="75000"/>
                  </a:schemeClr>
                </a:solidFill>
              </a:rPr>
              <a:t>(NIR portatile per identificazione materie prime plastiche) e </a:t>
            </a:r>
            <a:r>
              <a:rPr lang="it-IT" altLang="it-IT" sz="1600" b="1" dirty="0">
                <a:solidFill>
                  <a:schemeClr val="accent1">
                    <a:lumMod val="75000"/>
                  </a:schemeClr>
                </a:solidFill>
              </a:rPr>
              <a:t>di laboratorio </a:t>
            </a:r>
            <a:r>
              <a:rPr lang="it-IT" altLang="it-IT" sz="1600" dirty="0">
                <a:solidFill>
                  <a:schemeClr val="accent1">
                    <a:lumMod val="75000"/>
                  </a:schemeClr>
                </a:solidFill>
              </a:rPr>
              <a:t>(</a:t>
            </a:r>
            <a:r>
              <a:rPr lang="it-IT" altLang="it-IT" sz="1600" dirty="0" err="1">
                <a:solidFill>
                  <a:schemeClr val="accent1">
                    <a:lumMod val="75000"/>
                  </a:schemeClr>
                </a:solidFill>
              </a:rPr>
              <a:t>Bruker</a:t>
            </a:r>
            <a:r>
              <a:rPr lang="it-IT" altLang="it-IT" sz="1600" dirty="0">
                <a:solidFill>
                  <a:schemeClr val="accent1">
                    <a:lumMod val="75000"/>
                  </a:schemeClr>
                </a:solidFill>
              </a:rPr>
              <a:t> - </a:t>
            </a:r>
            <a:r>
              <a:rPr lang="it-IT" altLang="it-IT" sz="1600" dirty="0" err="1">
                <a:solidFill>
                  <a:schemeClr val="accent1">
                    <a:lumMod val="75000"/>
                  </a:schemeClr>
                </a:solidFill>
              </a:rPr>
              <a:t>Tensor</a:t>
            </a:r>
            <a:r>
              <a:rPr lang="it-IT" altLang="it-IT" sz="1600" dirty="0">
                <a:solidFill>
                  <a:schemeClr val="accent1">
                    <a:lumMod val="75000"/>
                  </a:schemeClr>
                </a:solidFill>
              </a:rPr>
              <a:t> 27) per eventuali controprove.</a:t>
            </a:r>
          </a:p>
          <a:p>
            <a:pPr algn="just"/>
            <a:endParaRPr lang="it-IT" dirty="0">
              <a:solidFill>
                <a:schemeClr val="accent1">
                  <a:lumMod val="75000"/>
                </a:schemeClr>
              </a:solidFill>
            </a:endParaRPr>
          </a:p>
        </p:txBody>
      </p:sp>
      <p:pic>
        <p:nvPicPr>
          <p:cNvPr id="7" name="Immagine 1">
            <a:extLst>
              <a:ext uri="{FF2B5EF4-FFF2-40B4-BE49-F238E27FC236}">
                <a16:creationId xmlns:a16="http://schemas.microsoft.com/office/drawing/2014/main" id="{E82E8FE8-B6A0-563D-440D-CBD1A822FF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6329" y="2669459"/>
            <a:ext cx="2541284" cy="191436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D550415-790F-1CAD-848D-C448F1FD29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04343" y="2669458"/>
            <a:ext cx="2556207" cy="1916734"/>
          </a:xfrm>
          <a:prstGeom prst="rect">
            <a:avLst/>
          </a:prstGeom>
          <a:noFill/>
          <a:ln>
            <a:noFill/>
          </a:ln>
        </p:spPr>
      </p:pic>
      <p:pic>
        <p:nvPicPr>
          <p:cNvPr id="9" name="Immagine 4">
            <a:extLst>
              <a:ext uri="{FF2B5EF4-FFF2-40B4-BE49-F238E27FC236}">
                <a16:creationId xmlns:a16="http://schemas.microsoft.com/office/drawing/2014/main" id="{E2DF3815-0ABE-4E0E-F192-022FD2FDD5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3450" y="2669459"/>
            <a:ext cx="1442854" cy="1916733"/>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5">
            <a:extLst>
              <a:ext uri="{FF2B5EF4-FFF2-40B4-BE49-F238E27FC236}">
                <a16:creationId xmlns:a16="http://schemas.microsoft.com/office/drawing/2014/main" id="{392CDD9A-A243-E2A7-CA2F-19B85EFC90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2330" y="2669459"/>
            <a:ext cx="1469958" cy="1908118"/>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FC178B02-BDEB-30EF-CEA7-8231358F5F76}"/>
              </a:ext>
            </a:extLst>
          </p:cNvPr>
          <p:cNvSpPr txBox="1"/>
          <p:nvPr/>
        </p:nvSpPr>
        <p:spPr>
          <a:xfrm>
            <a:off x="308692" y="474120"/>
            <a:ext cx="5128547" cy="523220"/>
          </a:xfrm>
          <a:prstGeom prst="rect">
            <a:avLst/>
          </a:prstGeom>
          <a:noFill/>
        </p:spPr>
        <p:txBody>
          <a:bodyPr wrap="square" rtlCol="0">
            <a:spAutoFit/>
          </a:bodyPr>
          <a:lstStyle/>
          <a:p>
            <a:r>
              <a:rPr lang="it-IT" sz="2800" b="1" dirty="0">
                <a:solidFill>
                  <a:srgbClr val="7030A0"/>
                </a:solidFill>
                <a:effectLst>
                  <a:outerShdw blurRad="38100" dist="38100" dir="2700000" algn="tl">
                    <a:srgbClr val="000000">
                      <a:alpha val="43137"/>
                    </a:srgbClr>
                  </a:outerShdw>
                </a:effectLst>
              </a:rPr>
              <a:t>Campagne analitiche</a:t>
            </a:r>
          </a:p>
        </p:txBody>
      </p:sp>
    </p:spTree>
    <p:extLst>
      <p:ext uri="{BB962C8B-B14F-4D97-AF65-F5344CB8AC3E}">
        <p14:creationId xmlns:p14="http://schemas.microsoft.com/office/powerpoint/2010/main" val="1457840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TotalTime>
  <Words>2244</Words>
  <Application>Microsoft Office PowerPoint</Application>
  <PresentationFormat>Personalizzato</PresentationFormat>
  <Paragraphs>234</Paragraphs>
  <Slides>28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Cambria</vt:lpstr>
      <vt:lpstr>Symbol</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francesco genovese</dc:creator>
  <dc:description/>
  <cp:lastModifiedBy>francesco genovese</cp:lastModifiedBy>
  <cp:revision>14</cp:revision>
  <dcterms:created xsi:type="dcterms:W3CDTF">2022-04-12T10:45:21Z</dcterms:created>
  <dcterms:modified xsi:type="dcterms:W3CDTF">2022-05-23T13:26:24Z</dcterms:modified>
  <dc:language>it-IT</dc:language>
</cp:coreProperties>
</file>